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174"/>
  </p:notesMasterIdLst>
  <p:handoutMasterIdLst>
    <p:handoutMasterId r:id="rId175"/>
  </p:handoutMasterIdLst>
  <p:sldIdLst>
    <p:sldId id="267" r:id="rId3"/>
    <p:sldId id="270" r:id="rId4"/>
    <p:sldId id="272" r:id="rId5"/>
    <p:sldId id="268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24" r:id="rId57"/>
    <p:sldId id="325" r:id="rId58"/>
    <p:sldId id="326" r:id="rId59"/>
    <p:sldId id="327" r:id="rId60"/>
    <p:sldId id="328" r:id="rId61"/>
    <p:sldId id="329" r:id="rId62"/>
    <p:sldId id="330" r:id="rId63"/>
    <p:sldId id="331" r:id="rId64"/>
    <p:sldId id="332" r:id="rId65"/>
    <p:sldId id="333" r:id="rId66"/>
    <p:sldId id="334" r:id="rId67"/>
    <p:sldId id="335" r:id="rId68"/>
    <p:sldId id="336" r:id="rId69"/>
    <p:sldId id="337" r:id="rId70"/>
    <p:sldId id="338" r:id="rId71"/>
    <p:sldId id="339" r:id="rId72"/>
    <p:sldId id="340" r:id="rId73"/>
    <p:sldId id="341" r:id="rId74"/>
    <p:sldId id="342" r:id="rId75"/>
    <p:sldId id="343" r:id="rId76"/>
    <p:sldId id="344" r:id="rId77"/>
    <p:sldId id="345" r:id="rId78"/>
    <p:sldId id="346" r:id="rId79"/>
    <p:sldId id="347" r:id="rId80"/>
    <p:sldId id="348" r:id="rId81"/>
    <p:sldId id="349" r:id="rId82"/>
    <p:sldId id="350" r:id="rId83"/>
    <p:sldId id="351" r:id="rId84"/>
    <p:sldId id="352" r:id="rId85"/>
    <p:sldId id="353" r:id="rId86"/>
    <p:sldId id="354" r:id="rId87"/>
    <p:sldId id="355" r:id="rId88"/>
    <p:sldId id="356" r:id="rId89"/>
    <p:sldId id="357" r:id="rId90"/>
    <p:sldId id="358" r:id="rId91"/>
    <p:sldId id="359" r:id="rId92"/>
    <p:sldId id="360" r:id="rId93"/>
    <p:sldId id="361" r:id="rId94"/>
    <p:sldId id="362" r:id="rId95"/>
    <p:sldId id="363" r:id="rId96"/>
    <p:sldId id="364" r:id="rId97"/>
    <p:sldId id="365" r:id="rId98"/>
    <p:sldId id="366" r:id="rId99"/>
    <p:sldId id="367" r:id="rId100"/>
    <p:sldId id="368" r:id="rId101"/>
    <p:sldId id="369" r:id="rId102"/>
    <p:sldId id="370" r:id="rId103"/>
    <p:sldId id="371" r:id="rId104"/>
    <p:sldId id="372" r:id="rId105"/>
    <p:sldId id="373" r:id="rId106"/>
    <p:sldId id="374" r:id="rId107"/>
    <p:sldId id="375" r:id="rId108"/>
    <p:sldId id="376" r:id="rId109"/>
    <p:sldId id="377" r:id="rId110"/>
    <p:sldId id="378" r:id="rId111"/>
    <p:sldId id="379" r:id="rId112"/>
    <p:sldId id="380" r:id="rId113"/>
    <p:sldId id="381" r:id="rId114"/>
    <p:sldId id="382" r:id="rId115"/>
    <p:sldId id="383" r:id="rId116"/>
    <p:sldId id="384" r:id="rId117"/>
    <p:sldId id="385" r:id="rId118"/>
    <p:sldId id="386" r:id="rId119"/>
    <p:sldId id="387" r:id="rId120"/>
    <p:sldId id="388" r:id="rId121"/>
    <p:sldId id="389" r:id="rId122"/>
    <p:sldId id="390" r:id="rId123"/>
    <p:sldId id="391" r:id="rId124"/>
    <p:sldId id="392" r:id="rId125"/>
    <p:sldId id="393" r:id="rId126"/>
    <p:sldId id="394" r:id="rId127"/>
    <p:sldId id="395" r:id="rId128"/>
    <p:sldId id="396" r:id="rId129"/>
    <p:sldId id="397" r:id="rId130"/>
    <p:sldId id="398" r:id="rId131"/>
    <p:sldId id="399" r:id="rId132"/>
    <p:sldId id="400" r:id="rId133"/>
    <p:sldId id="401" r:id="rId134"/>
    <p:sldId id="402" r:id="rId135"/>
    <p:sldId id="403" r:id="rId136"/>
    <p:sldId id="404" r:id="rId137"/>
    <p:sldId id="405" r:id="rId138"/>
    <p:sldId id="406" r:id="rId139"/>
    <p:sldId id="407" r:id="rId140"/>
    <p:sldId id="408" r:id="rId141"/>
    <p:sldId id="409" r:id="rId142"/>
    <p:sldId id="410" r:id="rId143"/>
    <p:sldId id="411" r:id="rId144"/>
    <p:sldId id="412" r:id="rId145"/>
    <p:sldId id="413" r:id="rId146"/>
    <p:sldId id="414" r:id="rId147"/>
    <p:sldId id="415" r:id="rId148"/>
    <p:sldId id="416" r:id="rId149"/>
    <p:sldId id="417" r:id="rId150"/>
    <p:sldId id="418" r:id="rId151"/>
    <p:sldId id="419" r:id="rId152"/>
    <p:sldId id="420" r:id="rId153"/>
    <p:sldId id="421" r:id="rId154"/>
    <p:sldId id="422" r:id="rId155"/>
    <p:sldId id="423" r:id="rId156"/>
    <p:sldId id="424" r:id="rId157"/>
    <p:sldId id="425" r:id="rId158"/>
    <p:sldId id="426" r:id="rId159"/>
    <p:sldId id="427" r:id="rId160"/>
    <p:sldId id="428" r:id="rId161"/>
    <p:sldId id="429" r:id="rId162"/>
    <p:sldId id="430" r:id="rId163"/>
    <p:sldId id="431" r:id="rId164"/>
    <p:sldId id="432" r:id="rId165"/>
    <p:sldId id="433" r:id="rId166"/>
    <p:sldId id="434" r:id="rId167"/>
    <p:sldId id="435" r:id="rId168"/>
    <p:sldId id="436" r:id="rId169"/>
    <p:sldId id="437" r:id="rId170"/>
    <p:sldId id="438" r:id="rId171"/>
    <p:sldId id="439" r:id="rId172"/>
    <p:sldId id="440" r:id="rId173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676C"/>
    <a:srgbClr val="8D9DD8"/>
    <a:srgbClr val="953D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09" d="100"/>
          <a:sy n="109" d="100"/>
        </p:scale>
        <p:origin x="1674" y="108"/>
      </p:cViewPr>
      <p:guideLst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17" d="100"/>
          <a:sy n="117" d="100"/>
        </p:scale>
        <p:origin x="1206" y="90"/>
      </p:cViewPr>
      <p:guideLst/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viewProps" Target="viewProps.xml"/><Relationship Id="rId172" Type="http://schemas.openxmlformats.org/officeDocument/2006/relationships/slide" Target="slides/slide170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notesMaster" Target="notesMasters/notesMaster1.xml"/><Relationship Id="rId179" Type="http://schemas.openxmlformats.org/officeDocument/2006/relationships/tableStyles" Target="tableStyle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handoutMaster" Target="handoutMasters/handoutMaster1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presProps" Target="presProps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pPr/>
              <a:t>2019-04-30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81903" y="2680109"/>
            <a:ext cx="3859670" cy="8064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481903" y="5502852"/>
            <a:ext cx="6797626" cy="518464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sz="2800" dirty="0" smtClean="0">
                <a:solidFill>
                  <a:srgbClr val="FFC000"/>
                </a:solidFill>
              </a:rPr>
              <a:t>OpenCV</a:t>
            </a:r>
            <a:r>
              <a:rPr lang="en-US" sz="2800" baseline="0" dirty="0" smtClean="0">
                <a:solidFill>
                  <a:srgbClr val="FFC000"/>
                </a:solidFill>
              </a:rPr>
              <a:t> 4</a:t>
            </a:r>
            <a:r>
              <a:rPr lang="ko-KR" altLang="en-US" sz="2800" baseline="0" dirty="0" smtClean="0">
                <a:solidFill>
                  <a:srgbClr val="FFC000"/>
                </a:solidFill>
              </a:rPr>
              <a:t>로 배우는 컴퓨터 비전과 머신 러닝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99189" y="6078922"/>
            <a:ext cx="6797626" cy="288034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ko-KR" altLang="en-US" sz="1800" b="0" dirty="0" smtClean="0">
                <a:solidFill>
                  <a:schemeClr val="bg1">
                    <a:lumMod val="65000"/>
                  </a:schemeClr>
                </a:solidFill>
              </a:rPr>
              <a:t>컴퓨터 비전 기초부터 딥러닝 활용까지</a:t>
            </a:r>
            <a:r>
              <a:rPr lang="en-US" altLang="ko-KR" sz="1800" b="0" dirty="0" smtClean="0">
                <a:solidFill>
                  <a:schemeClr val="bg1">
                    <a:lumMod val="65000"/>
                  </a:schemeClr>
                </a:solidFill>
              </a:rPr>
              <a:t>!</a:t>
            </a:r>
            <a:endParaRPr lang="en-US" sz="1800" b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6712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4/30/2019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45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4/30/2019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4/30/2019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67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8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32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48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39871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73710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666413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82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683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813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1452766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2EC-FE51-234C-8874-87F532D5C722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01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BB0B-C07A-EF4C-ADBF-B404E3B41965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773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531E-1DA2-B34A-93A6-C570B815175C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083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4664-5CFD-1A4D-9B41-76CFD729FE90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260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452" y="1906719"/>
            <a:ext cx="691284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126210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973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56186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850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9261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54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275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854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03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11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008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0085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43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8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353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929299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5637099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2529627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3544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6354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38040388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38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522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9502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07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83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C587-CD89-8C40-AE01-36B25C2FD636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BB27-D512-944F-BD47-D639527B0043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97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4/30/2019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 typeface="Wingdings" panose="05000000000000000000" pitchFamily="2" charset="2"/>
        <a:buChar char="Ø"/>
        <a:defRPr sz="1800" kern="1200">
          <a:solidFill>
            <a:srgbClr val="504B4B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28"/>
        </a:buBlip>
        <a:defRPr sz="14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 typeface="Arial" panose="020B0604020202020204" pitchFamily="34" charset="0"/>
        <a:buChar char="•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>
              <a:lumMod val="50000"/>
            </a:schemeClr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 typeface="Wingdings" panose="05000000000000000000" pitchFamily="2" charset="2"/>
        <a:buChar char="Ø"/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28"/>
        </a:buBlip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 typeface="Arial" panose="020B0604020202020204" pitchFamily="34" charset="0"/>
        <a:buChar char="•"/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9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9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9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9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9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9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9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9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9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9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9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9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9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9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9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9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9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9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9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9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9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9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9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9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9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9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9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9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9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9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9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9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9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9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9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9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9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9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9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9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9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9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9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9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9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9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9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9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9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9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9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9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9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9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9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597117" y="491043"/>
            <a:ext cx="3859670" cy="806498"/>
          </a:xfrm>
        </p:spPr>
        <p:txBody>
          <a:bodyPr/>
          <a:lstStyle/>
          <a:p>
            <a:r>
              <a:rPr lang="en-US" altLang="ko-KR" sz="3600" dirty="0" smtClean="0">
                <a:solidFill>
                  <a:schemeClr val="bg1"/>
                </a:solidFill>
              </a:rPr>
              <a:t>CHAPTER 03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6" y="2910537"/>
            <a:ext cx="4666167" cy="195863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altLang="ko-KR" sz="5400" dirty="0" err="1" smtClean="0">
                <a:solidFill>
                  <a:schemeClr val="tx1">
                    <a:lumMod val="50000"/>
                  </a:schemeClr>
                </a:solidFill>
              </a:rPr>
              <a:t>OpenCV</a:t>
            </a:r>
            <a:r>
              <a:rPr lang="en-US" altLang="ko-KR" sz="54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ko-KR" altLang="en-US" sz="5400" dirty="0" smtClean="0">
                <a:solidFill>
                  <a:schemeClr val="tx1">
                    <a:lumMod val="50000"/>
                  </a:schemeClr>
                </a:solidFill>
              </a:rPr>
              <a:t>주요 클래스</a:t>
            </a:r>
            <a:endParaRPr lang="en-US" altLang="ko-KR" sz="54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03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기본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자료형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Point_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제공하는 대부분의 자료형 클래스는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C++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표준 출력을 지원함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std::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cout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&lt;&lt;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연산자를 이용하여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Point_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객체의 좌표를 쉽게 출력할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pt1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pt2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변수에 저장된 좌표를 화면에 출력하는 코드 예제임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실제로 이 코드를 실행하면 콘솔 창에 다음과 같이 점의 좌표가 출력됨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9921" y="2795323"/>
            <a:ext cx="3356865" cy="664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973" y="3774642"/>
            <a:ext cx="1570927" cy="678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5.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행렬의 원소 값 참조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Mat::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ptr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( )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함수 사용 방법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ptr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사용하여 행렬 원소 값을 참조하는 방법을 예제 코드를 통해 알아보자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CV_8UC1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타입의 행렬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있다 가정하고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Mat::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ptr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행렬의 모든 원소 값을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씩 증가시키려면 다음과 같이 코드를 작성함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737716"/>
            <a:ext cx="4292600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5.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행렬의 원소 값 참조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Mat::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ptr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( )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함수 사용 방법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uchar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*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타입으로 선언된 포인터 변수이고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mat1.ptr&lt;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uchar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&gt;(0)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번째 행의 시작 주소를 가리킴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번째 행의 시작 주소를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저장하였으므로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(0, 0)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위치의 원소는 *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p[0]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형태로 접근할 수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번째 행의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번째 원소는 *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p+i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p[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]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형태로 접근 가능함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나머지 행에 대해서도 각 행의 시작 주소를 얻은 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포인터 연산을 통해 각 행의 모든 원소에 접근할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5.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행렬의 원소 값 참조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Mat::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ptr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( )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함수 사용 방법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193121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3-7 Mat::</a:t>
            </a:r>
            <a:r>
              <a:rPr lang="en-US" altLang="ko-KR" sz="1600" b="1" dirty="0" err="1" smtClean="0"/>
              <a:t>ptr</a:t>
            </a:r>
            <a:r>
              <a:rPr lang="en-US" altLang="ko-KR" sz="1600" b="1" dirty="0" smtClean="0"/>
              <a:t>( ) </a:t>
            </a:r>
            <a:r>
              <a:rPr lang="ko-KR" altLang="en-US" sz="1600" b="1" dirty="0" smtClean="0"/>
              <a:t>함수의 동작 방식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24" y="2449681"/>
            <a:ext cx="68865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5.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행렬의 원소 값 참조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Mat::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ptr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( )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함수 사용 방법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ptr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사용하여 픽셀 값에 접근하는 방법은 행 단위로 행렬 원소를 참조하는 경우에 유용함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일반적으로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for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반복문을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이용하여 행렬의 모든 원소를 참조하는 경우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Mat::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ptr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사용하는 방법이 앞서 설명한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Mat::at()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사용 방법보다 빠르게 동작함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다만 행 단위로 연산을 수행하는 것이 아니라 임의 좌표 원소에 빈번하게 접근해야 하는 경우라면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Mat::at()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사용하는 것이 편리함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5.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행렬의 원소 값 참조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MatIterator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_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반복자 사용 방법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Mat::at()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ptr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사용하여 행렬의 원소를 참조할 경우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인자로 전달된 값이 행렬의 크기를 벗어나면 에러가 발생함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프로그램 코드를 작성할 때 사용자가 행렬 또는 영상의 크기를 충분히 고려해야 하며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주의하지 않으면 예기치 않게 프로그램이 종료될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이러한 단점을 해소하기 위해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반복자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iterator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개념을 도입하여 행렬 원소를 참조할 수 있는 방법을 제공함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 원소 참조를 위한 반복자 변수를 만들어서 행렬 크기에 상관없이 행렬 전체 원소를 차례대로 참조하는 방식임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클래스와 함께 사용할 수 있는 반복자 클래스 이름은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MatIterator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_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임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MatIterator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_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템플릿으로 정의된 클래스이므로 실제 사용할 때에는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 타입에 맞는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명시하여 사용해야 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MatIterator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_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사용하는 방식은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C++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반복자 사용 방법과 유사함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Mat::begin()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이용하여 행렬의 첫 번째 원소 위치를 얻을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Mat::end()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이용하여 마지막 원소 바로 다음 위치를 얻을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5.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행렬의 원소 값 참조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MatIterator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_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반복자 사용 방법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CV_8UC1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타입의 행렬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있다 가정하고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MatIterator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_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반복자를 사용하여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행렬의 모든 원소 값을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씩 증가시키는 예제 코드는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예제 코드의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for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반복문에서는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MatIterator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_&lt;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uchar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&gt;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타입의 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선언하고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mat1.begin&lt;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uchar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&gt;()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반환값으로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초기화함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mat1.end&lt;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uchar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&gt;()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같아질 때까지 위치를 증가시키면서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해당 위치 원소 값을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씩 증가시킴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이때 반복자 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가리키는 원소 값을 참조하기 위해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(*it)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형태로 코드를 작성한다는 점을 기억하기 바람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449681"/>
            <a:ext cx="7600252" cy="894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5.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행렬의 원소 값 참조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MatIterator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_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반복자 사용 방법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MatIterator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_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반복자를 사용하면 행렬의 가로 또는 세로 크기에 상관없이 행렬의 모든 원소를 안전하게 방문할 수 있음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MatIterator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_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반복자를 사용하는 방법은 동작 속도 면에서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ptr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사용 방법보다 느린 편임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Mat::at()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함수처럼 임의의 위치에 자유롭게 접근 할 수 없어서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사용성이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높지 않은 편임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MatOp4()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함수에서는 모든 원소 값이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초기화된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CV_8UC1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타입의 행렬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정의함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Mat::at()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ptr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그리고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MatIterator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_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반복자를 사용하여 모든 행렬 원소 값을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씩 증가시킴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5.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행렬의 원소 값 참조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MatIterator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_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반복자 사용 방법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 결과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MatOp4()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함수가 종료되는 시점에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행렬을 출력해 보면 모든 원소 값이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출력되는 것을 확인할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2449681"/>
            <a:ext cx="8013077" cy="3833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5.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행렬의 원소 값 참조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MatIterator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_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반복자 사용 방법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939806"/>
            <a:ext cx="8002588" cy="3217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6.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 정보 참조하기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행렬 정보 참조하기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객체에서 가장 자주 참조하는 정보는 행렬 또는 영상의 크기 정보임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Mat::rows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멤버 변수는 행렬의 행 개수를 나타내고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Mat::cols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멤버 변수는 열 개수를 나타냄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객체에 영상이 저장되어 있는 경우라면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Mat::rows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영상의 세로 픽셀 크기임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Mat::cols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영상의 가로 픽셀 크기를 나타냄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이들 멤버 변수는 모두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public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접근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지시자로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선언되어 있기 때문에 클래스 외부에서도 자유롭게 접근할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lenna.bmp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레나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영상을 불러와서 영상의 가로 및 세로 크기를 출력하려면 다음과 같이 코드를 작성할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4638747"/>
            <a:ext cx="40767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기본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자료형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Size_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 또는 사각형 영역의 크기를 표현할 때에는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Size_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사용함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Size_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사각형 영역의 가로와 세로 크기를 나타내는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width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height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멤버 변수를 가지고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7141" y="2814637"/>
            <a:ext cx="7957777" cy="2522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6.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 정보 참조하기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행렬 정보 참조하기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코드에서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img1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영상의 가로 크기를 출력하기 위해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img1.cols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세로 크기를 출력하기 위해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img1.rows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실제로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lenna.bmp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레나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 크기는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512×512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이기 때문에 앞 코드를 실행하면 다음과 같은 문자열이 출력됨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Mat::data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멤버 변수는 행렬 원소 데이터가 저장되어 있는 메모리 공간의 시작 주소를 가리키는 포인터임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Mat::data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멤버 변수가 가리키는 메모리 주소를 활용하면 행렬 원소를 사용자가 직접 참조할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포인터 연산을 잘못하면 에러가 발생할 수 있으므로 행렬 원소 접근을 위해서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Mat::data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변수를 직접 프로그램 코드에서 다루는 것보다는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Mat::at()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ptr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등의 함수를 사용하는 것을 권장함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3083358"/>
            <a:ext cx="12700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6.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 정보 참조하기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행렬 정보 참조하기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Mat::rows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Mat::cols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멤버 변수에 저장된 크기 정보 외에 다른 행렬 정보는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클래스에서 제공하는 멤버 함수를 이용하여 참조할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564895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표 </a:t>
            </a:r>
            <a:r>
              <a:rPr lang="en-US" altLang="ko-KR" sz="1600" b="1" dirty="0" smtClean="0"/>
              <a:t>3-2 Mat </a:t>
            </a:r>
            <a:r>
              <a:rPr lang="ko-KR" altLang="en-US" sz="1600" b="1" dirty="0" smtClean="0"/>
              <a:t>클래스 정보 참조를 위한 멤버 함수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276" y="2939344"/>
            <a:ext cx="8046821" cy="2505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6.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 정보 참조하기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행렬 정보 참조하기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193121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표 </a:t>
            </a:r>
            <a:r>
              <a:rPr lang="en-US" altLang="ko-KR" sz="1600" b="1" dirty="0" smtClean="0"/>
              <a:t>3-2 Mat </a:t>
            </a:r>
            <a:r>
              <a:rPr lang="ko-KR" altLang="en-US" sz="1600" b="1" dirty="0" smtClean="0"/>
              <a:t>클래스 정보 참조를 위한 멤버 함수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2280035"/>
            <a:ext cx="8283926" cy="2819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6.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 정보 참조하기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행렬 정보 참조하기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현재 다루고 있는 영상 객체가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영상인지 혹은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채널 컬러 영상인지를 확인하려면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Mat::type()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멤버 함수를 이용할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일반적으로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CV_8UC1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타입을 사용하며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채널 컬러 영상은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CV_8UC3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타입을 사용함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Mat::type()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반환값이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CV_8UC1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이면 그레이스케일 영상으로 간주하고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CV_8UC3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채널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트루컬러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영상이라고 생각할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실제로 앞에서 사용한 예제 코드에서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img1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저장된 레나 영상이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영상인지 컬러 영상인지를 확인하는 문자열을 출력하려면 다음과 같이 코드를 작성 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4235498"/>
            <a:ext cx="5003800" cy="124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6.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 정보 참조하기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행렬 정보 참조하기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lenna.bmp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파일로부터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img1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영상을 불러올 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imread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함수의 두 번째 인자를 설정하지 않았으므로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img1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채널 컬러 영상으로 생성됨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img1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영상의 타입은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CV_8UC3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예제 코드는 다음 문자열을 출력함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클래스에 저장된 객체가 영상이라면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imshow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이용하여 화면에 표시할 수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객체에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float, double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같은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행렬이 저장되어 있는 경우라면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imshow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사용하는 것이 적절하지 않음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C++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표준 출력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스트림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std::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cout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객체에 저장된 행렬 원소를 출력할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795323"/>
            <a:ext cx="27432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6.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 정보 참조하기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행렬 정보 참조하기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&lt;&lt;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연산자 재정의를 이용하여 행렬 원소를 출력하는 기능을 제공함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&lt;&lt;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연산자 왼쪽에는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std::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cout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적고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&lt;&lt;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연산자 오른쪽에는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 변수 이름을 적으면 해당 행렬 원소가 모두 콘솔 창에 출력됨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2219253"/>
            <a:ext cx="7802106" cy="1676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6.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 정보 참조하기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행렬 정보 참조하기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작은 크기의 행렬 원소를 모두 화면에 출력하려면 다음과 같이 코드를 작성할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코드에서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float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2×2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 원소는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data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배열로 구성됨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행렬을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&lt;&lt;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연산자를 이용하여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std::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cout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표준 출력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스트림으로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전달하면 콘솔 창에 다음과 같은 형태로 행렬 원소 값이 나타남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507288"/>
            <a:ext cx="4508500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4984389"/>
            <a:ext cx="11176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6.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 정보 참조하기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행렬 정보 참조하기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&lt;&lt;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연산자를 이용하여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C++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표준 출력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스트림으로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내보내면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[]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대괄호 안에 행렬 원소가 행과 열을 구분하여 출력됨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각각의 원소는 콤마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(,)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구분되어 나타나고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 행은 세미콜론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(;)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구분됨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작은 크기의 행렬뿐만 아니라 큰 영상 객체에 대해서도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&lt;&lt;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연산자를 이용하여 픽셀 값을 출력할 수 있지만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콘솔 창에 너무 많은 숫자가 한꺼번에 나타날 수 있으므로 주의해야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3-11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MatOp5()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lenna.bmp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파일에서 불러온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레나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영상의 크기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채널 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 정보를 확인하여 화면에 출력함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작은 크기의 행렬을 정의하고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std::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cout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&lt;&lt;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연산자를 이용하여 행렬의 모든 원소를 화면에 출력함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4581140"/>
            <a:ext cx="7916739" cy="1481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6.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 정보 참조하기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행렬 정보 참조하기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73611"/>
            <a:ext cx="8078205" cy="3921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7.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 연산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행렬 연산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클래스가 표현하는 행렬을 마치 수학 수식을 쓰듯이 사용할 수 있도록 다양한 연산자 재정의 함수를 제공함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이를 통하여 행렬과 행렬의 덧셈 또는 곱셈 연산을 수행할 수 있고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행렬에 상수 값을 곱하는 연산을 수행할 수도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기본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자료형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Size_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938" y="1873611"/>
            <a:ext cx="7945437" cy="3051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7.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 연산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행렬 연산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 사칙 연산을 위한 주요 연산자 재정의 함수는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0133" y="2161646"/>
            <a:ext cx="4566400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7.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 연산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행렬 연산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앞에 나열된 연산자 재정의 함수 인자로 사용된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Scalar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객체뿐만 아니라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uchar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float, double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같은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C/C++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전달할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연산자 재정의 함수의 반환형으로 사용된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MatExpr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행렬 연산을 표현하는 용도로 사용되는 행렬 표현식 클래스임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MatExpr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Scalar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그리고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float, double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같은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C/C++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구성된 행렬 연산을 표현함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복사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또는 대입 연산자에 의해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객체로 변환 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앞에 나열된 연산자 재정의 함수의 실행 결과는 모두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타입의 변수에 저장할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7.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 연산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행렬 연산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3-3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mat1, mat2, mat3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타입의 변수이고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s1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Scalar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타입의 변수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d1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double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변수를 나타냄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참고로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대신에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uchar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float, double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같은 기본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사용할 수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위치에도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uchar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float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같은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위치에는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Scalar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지정할 수 없음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3486607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표 </a:t>
            </a:r>
            <a:r>
              <a:rPr lang="en-US" altLang="ko-KR" sz="1600" b="1" dirty="0" smtClean="0"/>
              <a:t>3-3 Mat </a:t>
            </a:r>
            <a:r>
              <a:rPr lang="ko-KR" altLang="en-US" sz="1600" b="1" dirty="0" smtClean="0"/>
              <a:t>클래스 행렬 연산 예제 코드와 의미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3832249"/>
            <a:ext cx="8139113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7.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 연산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행렬 연산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93121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표 </a:t>
            </a:r>
            <a:r>
              <a:rPr lang="en-US" altLang="ko-KR" sz="1600" b="1" dirty="0" smtClean="0"/>
              <a:t>3-3 Mat </a:t>
            </a:r>
            <a:r>
              <a:rPr lang="ko-KR" altLang="en-US" sz="1600" b="1" dirty="0" smtClean="0"/>
              <a:t>클래스 행렬 연산 예제 코드와 의미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2276860"/>
            <a:ext cx="8139113" cy="306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7.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 연산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행렬 연산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3-3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나열된 행렬 연산 예제 중에서 * 연산자를 사용하는 곱셈 연산은 행렬의 수학적 곱셈 연산을 의미함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두 행렬에서 같은 위치에 있는 원소끼리 곱셈 연산을 수행하려면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mul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멤버 함수를 사용해야 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mul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원형은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3415690"/>
            <a:ext cx="7887373" cy="1453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7.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 연산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 lnSpcReduction="10000"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행렬 연산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행렬과 관련된 중요한 연산 중에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역행렬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(inverse matrix)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구하는 연산이 있음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행렬의 역행렬을 구할 때에는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Mat::inv()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멤버 함수를 사용함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Mat::inv()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원형은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Mat::inv()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method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인자를 통해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역행렬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 방법을 지정할 수 있음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역행렬이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존재하는 일반적인 행렬이라면 가우스 소거법을 사용하는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DECOMP_LU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사용할 수 있으며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값은 기본값으로 지정되어 있으므로 생략할 수 있음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역행렬이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존재하지 않는 경우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DECOMP_SVD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지정하면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특잇값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(singular value decomposition)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방법을 이용하여 의사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역행렬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(pseudo-inverse matrix)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구할 수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DECOMP_EIG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DECOMP_CHOLESKY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각각 고윳값 분해와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촐레스키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Cholesky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분해에 의한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역행렬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계산을 의미함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2728812"/>
            <a:ext cx="7944980" cy="1506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7.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 연산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행렬 연산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행렬의 행과 열을 서로 교환해서 만드는 전치 행렬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(transpose matrix)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Mat::t()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멤버 함수를 이용하여 구할 수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Mat::t()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원형은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전치 행렬 연산의 입력 행렬이 정방 행렬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(square matrix)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이면 단순히 행렬 원소의 행과 열 위치만 서로 바꿈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행렬 크기가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M×N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M≠N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Mat::t()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함수에 의해 구해지는 전치 행렬의 크기는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N×M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변경됨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0611" y="2795323"/>
            <a:ext cx="7886700" cy="920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7.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 연산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행렬 연산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MatOp6()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작은 크기의 행렬로부터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역행렬과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전치 행렬을 구하고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행렬의 덧셈 및 곱셈 연산을 수행하는 코드 작성 방법을 보여 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2507288"/>
            <a:ext cx="7990349" cy="328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7.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 연산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행렬 연산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3353" y="1873611"/>
            <a:ext cx="8119172" cy="3036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7.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 연산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행렬 연산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3-12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3~4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행에서 테스트로 사용할 입력 행렬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생성함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data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배열과 원소를 공유하는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2×2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CV_32FC1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타입을 사용함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행렬을 출력하는 코드이며 실제 실행 결과는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3-12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행에서는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클래스의 멤버 함수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Mat::inv()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이용하여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역행렬을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 결과를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변수에 저장함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3-12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행에 의해 출력되는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행렬은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3198572"/>
            <a:ext cx="749300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5041996"/>
            <a:ext cx="82550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기본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자료형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Size_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73611"/>
            <a:ext cx="7940675" cy="285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7.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 연산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행렬 연산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3-12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행에서는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클래스의 멤버 함수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Mat::inv()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이용하여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역행렬을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 결과를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변수에 저장함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3-12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행에 의해 출력되는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행렬은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737716"/>
            <a:ext cx="800100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7.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 연산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행렬 연산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3-12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10~13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행렬의 전치 행렬과 간단한 행렬 연산 결과를 출력함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실제로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10~13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 코드에 의한 출력 결과는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605929"/>
            <a:ext cx="1371600" cy="353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8.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크기 및 타입 변환 함수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크기 및 타입 변환 함수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먼저 행렬의 타입을 변경할 때에는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convertTo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convertTo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원형은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convertTo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행렬 원소의 타입을 다른 타입으로 변경하고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추가적으로 모든 원소에 일정한 값을 더하거나 곱할 수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convertTo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함수에 의해 생성되는 출력 행렬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원소 값은 다음 수식에 의해 결정됨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2507288"/>
            <a:ext cx="8015961" cy="1790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5733280"/>
            <a:ext cx="61087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8.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크기 및 타입 변환 함수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크기 및 타입 변환 함수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어떠한 경우에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convertTo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함수가 사용될까요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?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일반적인 영상은 각 픽셀 값을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uchar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이용하여 표현함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일련의 복잡한 연산을 수행해야 할 경우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연산의 정확도를 높이기 위하여 픽셀 값을 정수형이 아닌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float, double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같은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실수형으로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변환하여 내부 연산을 수행하기도 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convertTo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CV_8UC1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타입의 행렬을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CV_32FC1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타입으로 변경할 수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사이의 실수 값으로 구성된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행렬을 영상 형태로 화면에 나타내고 싶을 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행렬의 모든 원소에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255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곱한 후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uchar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변환하여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 형식으로 만든 후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imshow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사용하여 화면에 출력할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8.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크기 및 타입 변환 함수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크기 및 타입 변환 함수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lenna.bmp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img1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불러온 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uchar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대신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float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사용하는 행렬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img1f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생성하는 예제 코드임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Mat::reshape()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주어진 행렬의 크기 또는 채널 수를 변경함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Mat::reshape()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멤버 함수는 다양한 형식으로 재정의되어 있으며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그중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널리 사용되는 형식은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507288"/>
            <a:ext cx="4991100" cy="120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153" y="4696354"/>
            <a:ext cx="7815936" cy="1515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8.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크기 및 타입 변환 함수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크기 및 타입 변환 함수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Mat::reshape()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행렬 원소 데이터를 복사하여 새로운 행렬을 만드는 것이 아니라 하나의 행렬 원소 데이터를 같이 참조하는 행렬을 반환함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Mat::reshape()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함수에 의해 반환된 행렬 원소 값을 변경하면 원본 행렬의 원소 값도 함께 바뀌게 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Mat::reshape()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이용하여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3×4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크기의 행렬을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1×12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크기의 행렬로 변환하는 예제 코드임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366" y="3659428"/>
            <a:ext cx="6007100" cy="181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8.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크기 및 타입 변환 함수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크기 및 타입 변환 함수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코드를 실행하면 콘솔 창에 다음과 같이 출력됨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3×4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크기의 행렬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행으로 구성된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1×12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크기의 행렬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변경된 것을 확인할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5922" y="2852930"/>
            <a:ext cx="6096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8.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크기 및 타입 변환 함수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크기 및 타입 변환 함수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Mat::reshape()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멤버 함수처럼 행렬의 모양을 변경시키는 것이 아니라 단순히 행렬의 행 크기를 변경하고 싶을 때에는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Mat::resize()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Mat::resize()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행렬의 행 개수를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sz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개로 변경함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sz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기존 행렬의 행 개수보다 작으면 아래쪽 행을 제거함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기존 행렬의 행 개수보다 크면 아래쪽에 행을 추가함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이때 추가하는 행 원소의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초깃값으로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지정할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앞서 살펴본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행렬의 행을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증가 시키려면 다음과 같이 코드를 작성함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2449681"/>
            <a:ext cx="7830223" cy="1504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5790887"/>
            <a:ext cx="21209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8.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크기 및 타입 변환 함수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크기 및 타입 변환 함수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기존의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3×4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크기였지만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mat1.resize(5, 100)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코드에 의해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5×4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크기의 행렬로 변경되고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새로 추가된 행의 원소는 모두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설정됨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실제로 이 코드를 실행한 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행렬을 출력해 보면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2795323"/>
            <a:ext cx="2070100" cy="153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8.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크기 및 타입 변환 함수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크기 및 타입 변환 함수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이미 존재하는 행렬에 원소 데이터를 추가하고 싶을 때에는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push_back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멤버 함수를 사용 할 수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push_back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다음과 같이 다양한 형식으로 정의되어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2795323"/>
            <a:ext cx="7859255" cy="1948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기본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자료형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Size_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Point_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클래스와 마찬가지로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Size_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클래스도 템플릿으로 정의되어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다양한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대해 이름이 재정의되어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사각형 영역의 가로 및 세로 크기를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표현하려면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Size2i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사용함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float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사용하려면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Size2f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사용함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정수형으로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세로 크기를 표현하는 경우가 많기 때문에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Size2i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다시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Size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라는 이름으로 재정의되어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Size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정수형 멤버 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width, height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가지고 있는 사각형 크기 표현 클래스임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Size_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사용하는 코드 작성 방법에 대해 알아보자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정수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좌표계에서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크기를 표현하려면 다음과 같이 코드를 작성할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코드에서 오른쪽 주석으로 표시된 부분은 연산에 의해 생성되는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Size_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객체의 크기를 나타냄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4753961"/>
            <a:ext cx="6742113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8.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크기 및 타입 변환 함수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크기 및 타입 변환 함수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push_back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이용하여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3×4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크기의 행렬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1×4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크기의 행렬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맨 마지막 행으로 추가하는 예제 코드임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mat1.push_back(mat3)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코드가 실행되면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mat3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행렬을 기존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5×4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크기의 행렬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맨 아래에 추가함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코드를 실행한 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행렬은 다음과 같이 변경됨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449681"/>
            <a:ext cx="42799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4120284"/>
            <a:ext cx="2133600" cy="17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8.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크기 및 타입 변환 함수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크기 및 타입 변환 함수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push_back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함수와 반대로 행렬에서 맨 아래에 있는 행을 제거할 때에는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pop_back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멤버 함수를 사용할 수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pop_back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원형은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2852930"/>
            <a:ext cx="7830223" cy="956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8.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크기 및 타입 변환 함수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크기 및 타입 변환 함수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지금까지 설명한 행렬의 타입 변환 및 크기 변환 예제 코드를 모아서 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3-13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추후 행렬의 크기 및 타입을 변경해야 할 경우에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MatOp7()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함수에 나열된 예제 코드를 참고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2564895"/>
            <a:ext cx="7944045" cy="318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8.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크기 및 타입 변환 함수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크기 및 타입 변환 함수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73611"/>
            <a:ext cx="8054931" cy="3095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144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>
                <a:solidFill>
                  <a:schemeClr val="accent5"/>
                </a:solidFill>
              </a:rPr>
              <a:t>3.3 </a:t>
            </a:r>
            <a:r>
              <a:rPr lang="en-US" altLang="ko-KR" sz="2600" dirty="0" err="1" smtClean="0">
                <a:solidFill>
                  <a:schemeClr val="accent5"/>
                </a:solidFill>
              </a:rPr>
              <a:t>Vec</a:t>
            </a:r>
            <a:r>
              <a:rPr lang="ko-KR" altLang="en-US" sz="2600" dirty="0" smtClean="0">
                <a:solidFill>
                  <a:schemeClr val="accent5"/>
                </a:solidFill>
              </a:rPr>
              <a:t>과 </a:t>
            </a:r>
            <a:r>
              <a:rPr lang="en-US" altLang="ko-KR" sz="2600" dirty="0" smtClean="0">
                <a:solidFill>
                  <a:schemeClr val="accent5"/>
                </a:solidFill>
              </a:rPr>
              <a:t>Scalar </a:t>
            </a:r>
            <a:r>
              <a:rPr lang="ko-KR" altLang="en-US" sz="2600" dirty="0" smtClean="0">
                <a:solidFill>
                  <a:schemeClr val="accent5"/>
                </a:solidFill>
              </a:rPr>
              <a:t>클래스</a:t>
            </a:r>
            <a:endParaRPr lang="en-US" altLang="ko-KR" sz="2600" dirty="0" smtClean="0">
              <a:solidFill>
                <a:schemeClr val="accent5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Vec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Vec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하나의 행으로만 이루어진 행렬은 행 벡터라고 부르고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하나의 열로만 구성된 행렬은 열 벡터라고 부름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 벡터와 열 벡터를 합쳐서 벡터 또는 벡터 행렬이라고 부름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벡터는 같은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가진 원소 몇 개로 구성된 데이터 형식이라고 볼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Vec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Vec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이러한 벡터 데이터를 표현할 수 있는 범용적인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Vec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제공함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4374" y="2219253"/>
            <a:ext cx="8028151" cy="4104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Vec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Vec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873611"/>
            <a:ext cx="8060651" cy="1287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2332" y="3313786"/>
            <a:ext cx="8003044" cy="1681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Vec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Vec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Matx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작은 크기의 행렬을 표현하기 위해 만들어진 템플릿 클래스임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행렬 클래스는 원소 데이터를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val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이라는 이름의 배열에 저장함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3-14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_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Tp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행렬 원소 자료형이고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각각 행과 열 개수를 의미함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Vec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Matx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상속받아 만들어지며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열 개수가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개로 특화된 벡터 표현 클래스임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Vec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클래스도 템플릿을 사용하기 때문에 실제 코드에서 사용할 때에는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&lt;&gt;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괄호 사이에 데이터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데이터 개수를 명시해야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정수형 데이터 네 개를 가지고 있는 벡터라면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Vec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&lt;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4&gt;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형식을 사용함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uchar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세 개를 가지고 있는 벡터라면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Vec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&lt;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uchar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3&gt;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형식으로 사용함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특히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Vec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&lt;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uchar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3&gt;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형식은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채널 컬러 영상의 픽셀 값을 표현하는 용도로 자주 사용됨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Vec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&lt;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uchar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3&gt;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형식의 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p1, p2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선언하는 예제 코드임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5387638"/>
            <a:ext cx="3302000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Vec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Vec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매번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Vec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&lt;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uchar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3&gt;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형태로 입력하는 것은 꽤 번거롭고 불편함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다행히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자주 사용되는 자료형과 개수에 대한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Vec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템플릿의 이름 재정의를 제공함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이를 이용하면 꽤 간단하게 원하는 크기와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벡터를 표현할 수 있음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제공하는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Vec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템플릿의 이름 재정의는 다음 형식을 따름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&lt;num-of-data&gt;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위치에는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2, 3, 4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등 작은 숫자를 지정할 수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{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b|s|w|i|f|d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}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부분에는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b, s, w,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f, 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문자 중 하나를 지정함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uchar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(unsigned char), 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short, w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ushort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(unsigned short),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f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float, 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double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의미함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429000"/>
            <a:ext cx="29718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기본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자료형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Size_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Point_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클래스와 마찬가지로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Size_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클래스도 다양한 연산자에 대해 연산자 재정의가 되어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다음과 같이 사칙 연산을 이용하여 크기를 조절할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Size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객체끼리 덧셈 연산을 하면 가로 크기와 세로 크기를 각각 더하여 새로운 크기 객체를 생성함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795323"/>
            <a:ext cx="4585766" cy="117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Vec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Vec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실제로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라이브러리에 정의된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Vec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클래스의 이름 재정의는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219253"/>
            <a:ext cx="2921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973" y="4465926"/>
            <a:ext cx="3073400" cy="92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Vec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Vec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실제로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라이브러리에 정의된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Vec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클래스의 이름 재정의는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177785"/>
            <a:ext cx="29718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Vec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Vec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컬러 영상의 픽셀 값을 표현하고 싶을 때는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Vec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&lt;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uchar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3&gt;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형식 대신에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Vec3b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사용할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Vec3b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사용하면 앞에서 설명한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p1, p2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변수 선언을 다음과 같이 작성할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변수를 선언할 경우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각각 내부에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uchar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val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[3];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형식의 멤버 변수를 가지고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경우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p1.val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배열 원소가 모두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초기화됨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경우는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p2.val[0]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0, p2.val[1]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0, p2.val[2]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255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초기화됨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변수의 첫 번째 원소를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변경하고 싶다면 다음과 같이 코드를 작성할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737716"/>
            <a:ext cx="25146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4465926"/>
            <a:ext cx="1701800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Vec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Vec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Vec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다음과 같이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[]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연산자 재정의가 되어 있기 때문에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[]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연산자를 이용하여 멤버 변수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val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배열에 쉽게 접근할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507288"/>
            <a:ext cx="4876800" cy="17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Vec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Vec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코드에서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CV_DbgAssert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매크로 함수는 디버그 모드에서만 동작하는 예외 처리 코드임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동작 성능을 고려하여 릴리스 모드에서는 무시됨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[]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연산자 재정의를 이용하여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변수의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첫 번째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원소를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변경하려면 다음과 같이 코드를 작성함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많은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클래스가 그러하듯이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Vec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std::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cout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&lt;&lt;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연산자를 이용하여 벡터의 원소를 간단하게 출력할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벡터의 원소를 모두 출력하려면 다음과 같이 코드를 작성함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313786"/>
            <a:ext cx="13081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366" y="4696354"/>
            <a:ext cx="30607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Vec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Vec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실제로 이 코드를 실행하면 콘솔 창에 다음과 같이 벡터의 내용이 출력됨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161646"/>
            <a:ext cx="16129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Scalar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Scalar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Scalar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채널 이하의 영상에서 픽셀 값을 표현하는 용도로 자주 사용됨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Scalar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Scalar_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라는 이름의 클래스 템플릿 이름 재정의이며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Scalar_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Vec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상속받아 만들어졌음</a:t>
            </a: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2841072"/>
            <a:ext cx="8016247" cy="208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Scalar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Scalar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938" y="4122562"/>
            <a:ext cx="8059737" cy="1034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7375" y="1816004"/>
            <a:ext cx="8185150" cy="2238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Scalar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Scalar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3-15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정의된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Scalar_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Vec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상속받았으며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네 개의 원소를 가지고 있는 템플릿 클래스임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Scalar_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템플릿 클래스이기 때문에 다양한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대해 정의할 수 있음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그중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특별히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double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사용하는 경우에는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Scalar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라고 재정의된 이름을 사용 할 수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Scalar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크기가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double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형 배열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val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멤버 변수로 가지고 있는 자료형이라고 생각할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Scalar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Scalar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Scalar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보통 네 개 이하의 채널을 갖는 영상의 픽셀 값을 표현하는 용도로 사용됨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영상의 경우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Scalar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클래스의 첫 번째 원소가 픽셀 밝기를 표현하고 나머지 세 개의 원소는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설정됨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트루컬러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영상의 경우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Scalar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클래스의 처음 세 개 원소가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파란색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), G(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녹색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), R(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빨간색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색상 성분 값을 표현하고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네 번째 원소는 보통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설정됨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간혹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 형식처럼 투명도를 표현하는 알파 채널이 있는 경우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Scalar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클래스의 네 번째 원소를 이용하기도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자주 사용되는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Scalar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객체 생성 방법을 정리하면 다음과 같음</a:t>
            </a: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4293105"/>
            <a:ext cx="335280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기본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자료형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Size_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Size_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C++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표준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스트림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출력을 지원함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앞서 생성한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sz3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sz4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객체의 정보를 화면에 출력하려면 다음과 같이 코드를 작성함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std::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cout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&lt;&lt;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연산자를 이용하여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Size_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출력하면 크기 정보가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width×height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]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형식으로 출력됨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다음은 앞 코드를 실제로 실행하면 출력되는 결과임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0781" y="2737716"/>
            <a:ext cx="3614040" cy="69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6236" y="4350712"/>
            <a:ext cx="1689947" cy="659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Scalar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Scalar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실제로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Scalar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사용하는 예제 코드를 보면서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Scalar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사용 방법을 알아보자</a:t>
            </a: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938" y="2185988"/>
            <a:ext cx="8068220" cy="2073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6204" y="4235498"/>
            <a:ext cx="7989327" cy="1949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Scalar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Scalar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938" y="1873611"/>
            <a:ext cx="7860123" cy="2014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Scalar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Scalar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Scalar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타입의 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gray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128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정수 하나를 이용하여 초기화하는 예제 코드임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경우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gray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변수가 가지고 있는 네 개의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double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형 원소 중에서 첫 번째 원소만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128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설정됨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나머지 세 개의 원소는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초기화됨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yellow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변수는 네 개의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double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형 원소 중 처음 세 원소가 차례대로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0, 255, 255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설정됨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마지막 네 번째 원소는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초기화됨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Scalar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클래스도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Vec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클래스와 마찬가지로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std::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cout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&lt;&lt;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연산자를 이용하여 원소 값을 간단하게 출력할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3-16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행이 실행되면 다음과 같이 원소 값이 순서대로 출력됨</a:t>
            </a:r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5272424"/>
            <a:ext cx="25146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Scalar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Scalar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3-16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11~12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Scalar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클래스의 원소 값을 참조하는 방법을 보여 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Scalar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클래스에 저장된 데이터 원소에 접근하기 위해 멤버 변수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val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배열을 직접 참조해도 되지만 보통은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[]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연산자 재정의를 사용함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yellow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변수의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번째 원소 값을 참조하려면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yellow.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val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[0]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이라고 입력해도 되지만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yellow[0]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코드를 더 많이 사용함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3-16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11~12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 실행 결과는 다음과 같음</a:t>
            </a:r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3717035"/>
            <a:ext cx="5080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164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>
                <a:solidFill>
                  <a:schemeClr val="accent5"/>
                </a:solidFill>
              </a:rPr>
              <a:t>3.4 </a:t>
            </a:r>
            <a:r>
              <a:rPr lang="en-US" altLang="ko-KR" sz="2600" dirty="0" err="1" smtClean="0">
                <a:solidFill>
                  <a:schemeClr val="accent5"/>
                </a:solidFill>
              </a:rPr>
              <a:t>InputArray</a:t>
            </a:r>
            <a:r>
              <a:rPr lang="ko-KR" altLang="en-US" sz="2600" dirty="0" smtClean="0">
                <a:solidFill>
                  <a:schemeClr val="accent5"/>
                </a:solidFill>
              </a:rPr>
              <a:t>와 </a:t>
            </a:r>
            <a:r>
              <a:rPr lang="en-US" altLang="ko-KR" sz="2600" dirty="0" err="1" smtClean="0">
                <a:solidFill>
                  <a:schemeClr val="accent5"/>
                </a:solidFill>
              </a:rPr>
              <a:t>OutputArray</a:t>
            </a:r>
            <a:r>
              <a:rPr lang="en-US" altLang="ko-KR" sz="2600" dirty="0" smtClean="0">
                <a:solidFill>
                  <a:schemeClr val="accent5"/>
                </a:solidFill>
              </a:rPr>
              <a:t> </a:t>
            </a:r>
            <a:r>
              <a:rPr lang="ko-KR" altLang="en-US" sz="2600" dirty="0" smtClean="0">
                <a:solidFill>
                  <a:schemeClr val="accent5"/>
                </a:solidFill>
              </a:rPr>
              <a:t>클래스</a:t>
            </a:r>
            <a:endParaRPr lang="en-US" altLang="ko-KR" sz="2600" dirty="0" smtClean="0">
              <a:solidFill>
                <a:schemeClr val="accent5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InputArray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InputArray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문서 사이트를 보면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InputArray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타입의 인자를 사용하는 함수를 자주 볼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영상의 화면 출력 함수인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imshow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함수도 영상을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InputArray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타입으로 전달하도록 선언되어 있음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InputArray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Mat, vector&lt;T&gt;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등 다양한 타입을 표현할 수 있는 인터페이스 클래스로서 주로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함수의 입력 인자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InputArray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다음과 같은 형태로 이름 재정의되어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_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InputArray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Mat, Mat_&lt;T&gt;,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Matx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&lt;T, m, n&gt;, vector&lt;T&gt;, vector&lt; vector&lt;T&gt; &gt;, vector&lt;Mat&gt;, vector&lt;Mat_&lt;T&gt; &gt;,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UMat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vector&lt;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UMat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&gt;, double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같은 다양한 타입으로부터 생성될 수 있는 인터페이스 클래스임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_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InputArray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라이브러리 내부에서 코드 구현 편의상 사용됨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사용자가 명시적으로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_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InputArray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인스턴스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또는 변수를 생성하여 사용하는 것을 금지하고 있음</a:t>
            </a: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3956" y="3777384"/>
            <a:ext cx="3898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InputArray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InputArray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도움말 페이지에서 특정 함수의 인자가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InputArray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타입을 받도록 설명되어 있다면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객체 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vector&lt;T&gt;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타입의 변수를 전달하는 형태로 코드를 작성해야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InputArray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타입의 함수 인자에 비어 있는 행렬을 전달하려면 함수 인자에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noArray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입력해야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제공하는 함수처럼 사용자 정의 함수에서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객체뿐만 아니라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vector&lt;T&gt;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타입의 객체를 한꺼번에 전달받을 수 있게 만들고 싶다면 사용자 정의 함수 인자에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InputArray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타입을 사용할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실제 함수 본문에서는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_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InputArray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클래스의 멤버 함수인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_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InputArray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getMat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 타입 형태로 변환해서 사용해야 함</a:t>
            </a: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4811568"/>
            <a:ext cx="7702093" cy="1177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InputArray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InputArray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3-17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나온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InputArrayOp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printMat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사용하는 전체 코드는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예제 파일에서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ch03/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InputArrayOp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프로젝트에서 확인할 수 있음</a:t>
            </a:r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2449681"/>
            <a:ext cx="7273924" cy="4049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InputArray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InputArray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988825"/>
            <a:ext cx="6919913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45" y="3140965"/>
            <a:ext cx="7224713" cy="119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InputArray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InputArray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3-17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printMat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행렬의 원소 값을 출력하는 기능을 가지고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함수의 인자로 전달받는 타입이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InputArray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되어 있는 것을 확인할 수 있음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InputArrayOp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함수에서는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printMat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두 번 호출하며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한 번은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전달함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vector&lt;float&gt;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전달함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printMat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두 가지 경우에 대해 모두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getMat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통해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생성함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std::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cout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&lt;&lt;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연산자를 통해 화면에 출력함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InputArrayOp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함수의 실행 결과는 다음과 같음</a:t>
            </a:r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4523533"/>
            <a:ext cx="2908300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기본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자료형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Rect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_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사각형의 위치와 크기 정보를 표현할 때에는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Rect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_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사용함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Rect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_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사각형의 좌측 상단 점의 좌표를 나타내는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x, y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멤버 변수와 사각형의 가로 및 세로 크기를 나타내는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width, height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멤버 변수를 가지고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2795323"/>
            <a:ext cx="7873184" cy="2790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OutputArray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OutputArray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많은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영상을 입력으로 받아 영상 처리를 수행함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 결과를 다시 영상으로 생성하여 반환함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이때 출력 영상을 함수의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return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구문으로 반환하는 것이 아니라 보통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OutputArray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클래스의 참조를 함수 인자로 사용하여 결과 영상을 전달함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OutputArray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다음과 같이 이름 재정의가 되어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486607"/>
            <a:ext cx="41148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OutputArray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 lnSpcReduction="10000"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OutputArray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_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OutputArray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클래스 계층적으로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_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InputArray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상속받아 만들어짐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_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OutputArray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vector&lt;T&gt;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같은 타입의 객체로부터 생성될 수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_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OutputArray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새로운 행렬을 생성하는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_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OutputArray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::create()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함수가 추가적으로 정의되어 있음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많은 영상 처리 함수는 결과 영상을 저장할 새로운 행렬을 먼저 생성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 처리 결과를 저장하는 형태로 구현되어 있음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OutputArray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클래스도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InputArray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마찬가지로 사용자가 직접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OutputArray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타입의 변수를 생성해서 사용하면 안 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OutputArray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타입으로 정의된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함수의 인자에는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vector&lt;T&gt;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같은 타입의 변수를 전달하는 형태로 코드를 작성해야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참고로 영상에 그림을 그리는 몇몇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입력 영상 자체를 변경하여 다시 출력으로 반환하는 경우가 있으며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이러한 함수는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InputOutputArray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타입의 인자를 사용함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InputOutputArray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클래스 이름에서 알 수 있듯이 입력과 출력의 역할을 동시에 수행할 때 사용됨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기본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자료형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Rect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_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16004"/>
            <a:ext cx="7802438" cy="379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0604" y="5598039"/>
            <a:ext cx="7732802" cy="886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기본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자료형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Rect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_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73611"/>
            <a:ext cx="7717294" cy="3059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24296" y="375829"/>
            <a:ext cx="8410623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3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장 </a:t>
            </a:r>
            <a:r>
              <a:rPr lang="en-US" altLang="ko-KR" sz="28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OpenCV</a:t>
            </a:r>
            <a:r>
              <a:rPr lang="en-US" altLang="ko-KR" sz="28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 </a:t>
            </a:r>
            <a:r>
              <a:rPr lang="ko-KR" altLang="en-US" sz="28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주요 클래스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2079739" y="1182327"/>
            <a:ext cx="5020017" cy="10452"/>
          </a:xfrm>
          <a:prstGeom prst="line">
            <a:avLst/>
          </a:prstGeom>
          <a:ln w="57150">
            <a:solidFill>
              <a:srgbClr val="E948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159893" y="1643183"/>
            <a:ext cx="482421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3.1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기본 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자료형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클래스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accent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3.2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Mat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클래스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3.3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en-US" altLang="ko-KR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Vec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과 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Scalar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클래스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accent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3.4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en-US" altLang="ko-KR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InputArray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와 </a:t>
            </a:r>
            <a:r>
              <a:rPr lang="en-US" altLang="ko-KR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OutputArray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클래스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기본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자료형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Rect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_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931218"/>
            <a:ext cx="8115300" cy="2420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기본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자료형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Rect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_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Rect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_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클래스도 템플릿으로 정의되어 있으며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다양한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대해 이름이 재정의되어 있음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이용하여 사각형 정보를 표현하려면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Rect2i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사용함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float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사각형을 표현하려면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Rect2f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사용함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정수형으로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사각형 정보를 표현하는 경우가 많기 때문에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Rect2i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다시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Rect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라는 이름으로 재정의되어 있음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Rect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정수형 멤버 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x, y, width, height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가지고 있는 사각형 표현 클래스임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Rect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_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사용하는 코드 작성 방법에 대해 알아보자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정수형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좌표계에서의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사각형 정보를 표현하려면 다음과 같이 코드를 작성할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4696354"/>
            <a:ext cx="669131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기본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자료형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Rect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_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코드에서 오른쪽 주석으로 표시된 부분은 연산에 의해 생성되는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Rect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_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객체의 위치와 크기 정보를 나타냄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rc2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(10, 10)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좌표부터 크기가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60×40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사각형임으로 나타냄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rc1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기본 생성자를 사용하여 생성되었으며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경우 모든 멤버 변수는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초기화됨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rc2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네 개의 정수를 생성자 인자로 사용하였으며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인자들은 차례대로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Rect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_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클래스의 멤버 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x, y, width, height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값으로 설정됨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Rect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_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Size_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Point_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객체와의 산술 연산자 재정의가 되어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덧셈 연산자를 이용하여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Rect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_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Size_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서로 더하면 사각형의 가로와 세로 크기가 변경됨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반면에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Rect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_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Point_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서로 더하거나 빼면 사각형 위치가 변경됨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기본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자료형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Rect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_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Rect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_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객체의 크기 및 위치를 변경하는 코드 예제임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코드에서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rc1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객체는 모든 멤버 변수가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설정되어 있는 유효하지 않은 사각형임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Rect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_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객체끼리 서로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&amp;, |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연산자를 이용한 논리 연산을 수행할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개의 사각형 객체끼리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&amp;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연산을 수행하면 두 사각형이 교차하는 사각형 영역을 반환함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사각형 객체끼리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|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연산을 수행하면 두 사각형을 모두 포함하는 최소 크기의 사각형을 반환함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219253"/>
            <a:ext cx="6691313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973" y="4696354"/>
            <a:ext cx="6716713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기본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자료형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Rect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_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3-1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rc3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rc4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사각형은 붉은색으로 표시함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두 사각형에 대해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&amp;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연산을 수행하면 사각형이 겹치는 영역이 반환됨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이는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3-1(a)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녹색으로 그려진 사각형 영역임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910537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3-1 </a:t>
            </a:r>
            <a:r>
              <a:rPr lang="en-US" altLang="ko-KR" sz="1600" b="1" dirty="0" err="1" smtClean="0"/>
              <a:t>Rect</a:t>
            </a:r>
            <a:r>
              <a:rPr lang="en-US" altLang="ko-KR" sz="1600" b="1" dirty="0" smtClean="0"/>
              <a:t>_ </a:t>
            </a:r>
            <a:r>
              <a:rPr lang="ko-KR" altLang="en-US" sz="1600" b="1" dirty="0" smtClean="0"/>
              <a:t>클래스의 논리 연산 결과 예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3198572"/>
            <a:ext cx="7389139" cy="3370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기본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자료형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Rect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_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Rect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_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C++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표준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스트림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출력을 지원함</a:t>
            </a: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std::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cout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&lt;&lt;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연산자를 이용하여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Rect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_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출력하면 사각형 정보가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[width x height from(x, y)]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형식으로 출력됨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161646"/>
            <a:ext cx="3505561" cy="636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56157" y="3419735"/>
            <a:ext cx="3127808" cy="704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기본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자료형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RotatedRect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RotatedRect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회전된 사각형을 표현하는 클래스임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RotatedRect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회전된 사각형의 중심 좌표를 나타내는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center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사각형의 가로 및 세로 크기를 나타내는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size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회전 각도 정보를 나타내는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angle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멤버 변수로 가짐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3240544"/>
            <a:ext cx="7869407" cy="2204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기본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자료형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RotatedRect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938" y="1931218"/>
            <a:ext cx="7924731" cy="2538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기본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자료형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RotatedRect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7682" y="1931218"/>
            <a:ext cx="8172450" cy="408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기본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자료형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RotatedRect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RotatedRect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앞서 살펴본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Point_, Size_,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Rect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_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클래스와 달리 템플릿 클래스가 아님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모든 정보를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float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사용하여 표현함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중심점 좌표는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Point2f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사용함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 정보는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Size2f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사용함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회전 각도는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float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RotatedRect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사용하는 코드 작성 방법에 대해 알아보자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중심 좌표가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(40, 30),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40×20,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시계 방향으로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30°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만큼 회전된 사각형 객체는 다음 코드를 이용하여 생성할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2663" y="4702035"/>
            <a:ext cx="6384901" cy="339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>
                <a:solidFill>
                  <a:schemeClr val="accent5"/>
                </a:solidFill>
              </a:rPr>
              <a:t>3.1 </a:t>
            </a:r>
            <a:r>
              <a:rPr lang="ko-KR" altLang="en-US" sz="2600" dirty="0" smtClean="0">
                <a:solidFill>
                  <a:schemeClr val="accent5"/>
                </a:solidFill>
              </a:rPr>
              <a:t>기본 </a:t>
            </a:r>
            <a:r>
              <a:rPr lang="ko-KR" altLang="en-US" sz="2600" dirty="0" err="1" smtClean="0">
                <a:solidFill>
                  <a:schemeClr val="accent5"/>
                </a:solidFill>
              </a:rPr>
              <a:t>자료형</a:t>
            </a:r>
            <a:r>
              <a:rPr lang="ko-KR" altLang="en-US" sz="2600" dirty="0" smtClean="0">
                <a:solidFill>
                  <a:schemeClr val="accent5"/>
                </a:solidFill>
              </a:rPr>
              <a:t> 클래스</a:t>
            </a:r>
            <a:endParaRPr lang="en-US" altLang="ko-KR" sz="2600" dirty="0" smtClean="0">
              <a:solidFill>
                <a:schemeClr val="accent5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기본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자료형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RotatedRect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회전된 사각형 객체의 네 꼭지점 좌표를 알고 싶다면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RotatedRect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::points()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멤버 함수를 사용함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RotatedRect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::points()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함수에는 크기가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Point2f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배열 이름을 전달함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코드를 실행하면 회전된 사각형의 네 꼭지점 좌표가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pts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배열에 저장됨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RotatedRect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::points()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사각형의 좌측 하단 꼭지점부터 시계 방향으로 꼭지점 좌표를 추출함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737716"/>
            <a:ext cx="1840518" cy="688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기본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자료형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RotatedRect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회전된 사각형을 감싸는 최소 크기의 사각형 정보가 필요함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특정 객체를 감싸는 최소 크기의 사각형을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바운딩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박스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(bounding box)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라고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회전된 사각형의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바운딩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박스를 구하려면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RotatedRect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boundingRect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멤버 함수를 사용함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100388"/>
            <a:ext cx="3419155" cy="389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기본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자료형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RotatedRect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바운딩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박스 사각형의 좌표를 실수 단위로 얻고 싶다면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RotatedRect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::boundingRect2f()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564895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3-2 </a:t>
            </a:r>
            <a:r>
              <a:rPr lang="en-US" altLang="ko-KR" sz="1600" b="1" dirty="0" err="1" smtClean="0"/>
              <a:t>RotatedRect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객체 생성과 정보 추출의 예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2910537"/>
            <a:ext cx="7250113" cy="322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기본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자료형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Range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Range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범위 또는 구간을 표현하는 클래스임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Range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범위의 시작과 끝을 나타내는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start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end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멤버 변수를 가지고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2622502"/>
            <a:ext cx="7927398" cy="3631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기본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자료형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Range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925" y="1931218"/>
            <a:ext cx="8102600" cy="2148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기본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자료형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Range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Range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start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end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까지의 정수 단위 범위를 표현함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start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범위에 포함되고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end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범위에 포함되지 않음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다음 예제 코드에서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9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까지의 범위를 표현하고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10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포함하지 않음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843213"/>
            <a:ext cx="2098646" cy="378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기본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자료형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String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에서는 영상 출력 창에 고유의 문자열을 지정하여 구분하고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영상에 문자열을 출력하는 기능도 제공함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C++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표준 라이브러리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(STL)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std::string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이용하여 문자열을 저장하고 처리함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::String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사용하여 문자열을 저장하고 처리할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원래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라이브러리에서는 자체적인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String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정의하여 사용함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String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std::string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클래스와 완전히 호환되도록 설계되어 있어서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std::string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다루는 방식과 유사하게 사용할 수 있음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4.0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버전부터는 자체적인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String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정의를 삭제하고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대신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C++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표준 라이브러리의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std::string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String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클래스로 이름 재정의함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실제로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헤더 파일에는 다음과 같이 이름 재정의 코드가 들어가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5014913"/>
            <a:ext cx="3034277" cy="36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기본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자료형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String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4.0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버전부터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std::string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String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완전히 같은 클래스임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다만 코드 호환성을 위하여 여전히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코드에서는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std::string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대신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String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이름을 사용함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String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타입의 문자열 객체는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C/C++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언어에서 사용하는 이중 따옴표로 감싸진 문자열로부터 간단하게 만들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덧셈 연산자를 이용하여 여러 문자열을 이어서 하나의 문자열을 만들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문자열 객체의 내용을 비교하기 위해서는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std::string::compare()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 =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연산자 재정의를 사용할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6650" y="3676891"/>
            <a:ext cx="6564313" cy="101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73187" y="5272424"/>
            <a:ext cx="3606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기본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자료형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String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특정한 형식의 문자열을 만들고 싶다면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제공하는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format()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사용할 수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format()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원형은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format()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가변 인자 함수로 정의되어 있으며 사용법은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언어의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printf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함수와 유사함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언어에서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printf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사용하듯이 함수의 인자를 설정하면 그에 해당하는 출력 문자열이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String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 형태로 반환함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1417" y="2774863"/>
            <a:ext cx="7888287" cy="1500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기본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자료형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String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예제 프로그램에서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test01.bmp, test02.bmp, test03.bmp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세 개의 테스트 파일을 불러오고 싶을 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다음과 같은 코드를 이용하여 파일 이름에 해당하는 문자열을 생성할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673398"/>
            <a:ext cx="5334000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smtClean="0">
                <a:latin typeface="KoPub돋움체_Pro Bold" pitchFamily="18" charset="-127"/>
                <a:ea typeface="KoPub돋움체_Pro Bold" pitchFamily="18" charset="-127"/>
              </a:rPr>
              <a:t>. </a:t>
            </a:r>
            <a:r>
              <a:rPr lang="ko-KR" altLang="en-US" smtClean="0">
                <a:latin typeface="KoPub돋움체_Pro Bold" pitchFamily="18" charset="-127"/>
                <a:ea typeface="KoPub돋움체_Pro Bold" pitchFamily="18" charset="-127"/>
              </a:rPr>
              <a:t>기본 자료형 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기본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자료형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컴퓨터 비전 프로그래밍에서 자주 사용되는 다양한 자료형 클래스를 지원함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픽셀의 좌표를 표현하는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Point_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사각형 영역의 크기를 표현하는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Size_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사각형의 위치와 크기 정보를 나타내는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Rect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_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다양한 컴퓨터 비전 응용 프로그램에서 널리 사용됨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회전된 사각형을 표현하는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RotatedRect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범위를 표현하는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Range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문자열을 표현하는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String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클래스도 유용하게 사용되고 있음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>
                <a:solidFill>
                  <a:schemeClr val="accent5"/>
                </a:solidFill>
              </a:rPr>
              <a:t>3.2 Mat </a:t>
            </a:r>
            <a:r>
              <a:rPr lang="ko-KR" altLang="en-US" sz="2600" dirty="0" smtClean="0">
                <a:solidFill>
                  <a:schemeClr val="accent5"/>
                </a:solidFill>
              </a:rPr>
              <a:t>클래스</a:t>
            </a:r>
            <a:endParaRPr lang="en-US" altLang="ko-KR" sz="2600" dirty="0" smtClean="0">
              <a:solidFill>
                <a:schemeClr val="accent5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Mat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Mat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 개요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라이브러리에서 가장 많이 사용하는 클래스는 단연 행렬을 표현하는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일반적인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행렬뿐만 아니라 고차원 행렬을 표현할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한 개 이상의 채널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(channel)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가질 수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클래스에는 정수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복소수 등으로 구성된 행렬 또는 벡터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(vector)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저장할 수 있음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또는 컬러 영상을 저장할 수도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경우에 따라서는 벡터 필드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(vector field),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포인트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클라우드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(point cloud),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(tensor),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히스토그램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(histogram)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등 정보를 저장하는 용도로 사용됨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실제적으로는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영상 데이터를 저장하고 처리하는 용도로 가장 많이 사용되고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Mat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Mat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 개요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&lt;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opencv-src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&gt;\modules\core\include\opencv2\core\mat.hpp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파일에 정의되어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&lt;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opencv-src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&gt;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소스 코드가 있는 폴더 위치를 의미함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전체를 분석하는 작업은 매우 복잡하며 꽤 오랜 시간이 필요할 수도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3" y="3171825"/>
            <a:ext cx="7942950" cy="3235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Mat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Mat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 개요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939" y="1900237"/>
            <a:ext cx="7890642" cy="4327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Mat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Mat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 개요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938" y="1873611"/>
            <a:ext cx="7839075" cy="198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152" y="3947463"/>
            <a:ext cx="7875371" cy="1655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Mat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Mat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 개요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다양한 형태의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많은 멤버 함수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멤버 변수를 가지고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먼저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Mat::dims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멤버 변수는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행렬의 차원을 나타냄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영상과 같은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행렬의 경우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Mat::dims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Mat::rows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Mat::cols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멤버 변수는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행렬의 크기를 나타냄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Mat::rows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행렬의 행 개수를 나타내고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Mat::cols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열 개수를 나타냄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객체에 정지 영상이 저장되어 있는 경우라면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Mat::rows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영상의 세로 픽셀 크기임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Mat::cols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영상의 가로 픽셀 크기임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Mat::rows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Mat::cols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멤버 변수는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행렬인 경우에만 의미 있는 값을 가짐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이상의 행렬에서는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저장됨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이상 행렬의 크기 정보는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Mat::size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멤버 변수를 이용하여 참조할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 Mat::data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행렬의 원소 데이터가 저장되어 있는 메모리 공간을 가리키는 포인터형 멤버 변수임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Mat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Mat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 개요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행렬에 아무것도 저장되어 있지 않은 상태라면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Mat::data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0(NULL)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값을 가짐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클래스의 모든 멤버 변수는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public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접근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지시자로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선언되어 있어서 클래스 외부에서 직접 접근할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행렬은 다양한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원소를 가질 수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클래스의 원소는 하나의 값을 가질 수도 있고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여러 개의 값이 모여서 하나의 원소로 표현되기도 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C/C++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중에서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unsigned char, signed char, unsigned short, signed short,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float, double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행렬을 지원함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4.0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부터는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실수형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사용할 수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클래스에서 행렬이 어떤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사용하는지에 대한 정보를 깊이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(depth)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라고 부름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행렬의 깊이는 다음과 같은 형식의 매크로 상수를 이용하여 표현함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5387638"/>
            <a:ext cx="2471694" cy="292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Mat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Mat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 개요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깊이 표현 매크로 상수 형식의 처음에 나타나는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CV_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나타내는 접두사와 같은 역할임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 뒤의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&lt;bit-depth&gt;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8, 16, 32, 64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숫자를 지정할 수 있으며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이는 원소 값 하나의 비트 수를 나타냄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{U|S|F}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부분에는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U, S, F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세 문자 중 하나를 지정할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U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부호 없는 정수형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부호 있는 정수형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F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부동 소수형을 의미함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실제로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라이브러리는 행렬의 깊이 표현을 위해 다음과 같은 매크로 상수를 정의하여 사용함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4235498"/>
            <a:ext cx="5054600" cy="219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Mat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Mat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 개요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앞에 나열된 매크로 정의에서 오른편 주석 부분은 각각의 깊이 표현 매크로 상수와 대응되는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C/C++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나타냄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행렬의 깊이가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CV_8U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라는 것은 이 행렬의 원소가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unsigned char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사용한다는 의미임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행렬 원소를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float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표현하려면 깊이가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CV_32F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행렬을 사용해야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 원소는 하나의 값을 가질 수도 있고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여러 개로 구성된 값을 가질 수도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 원소를 구성하는 각각의 값을 채널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(channel)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이라고 부름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행렬은 하나의 채널을 가질 수도 있고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여러 개의 채널을 가질 수도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이때 하나의 행렬을 구성하는 각 채널은 모두 같은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행렬의 깊이 정보와 채널 수 정보를 합쳐서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객체의 타입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(type)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이라고 부름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행렬의 타입은 다음과 같은 형식의 매크로 상수로 표현함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5675673"/>
            <a:ext cx="4508500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Mat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Mat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 개요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행렬의 깊이 표현 매크로 뒤에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C1, C3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같은 채널 정보가 추가로 붙어 있는 형태임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CV_8UC1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unsigned char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사용하고 채널이 한 개인 행렬 또는 영상을 의미함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6 B, G, 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세 개의 색상 성분을 가지고 있는 컬러 영상은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unsigned char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사용하고 세 개의 채널을 가지고 있기 때문에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CV_8UC3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복소수처럼 두 개의 실수 값을 사용하는 행렬은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CV_32FC2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타입으로 만들 수 있음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새로운 행렬을 생성할때에는 행렬의 타입 정보를 명시적으로 지정해야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기본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자료형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Point_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Point_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평면 위에 있는 점의 좌표를 표현하는 템플릿 클래스임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 Point_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좌표를 나타내는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라는 이름의 멤버 변수를 가지고 있음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2579278"/>
            <a:ext cx="7400308" cy="4018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행렬의 생성과 초기화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행렬의 생성과 초기화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가장 기본적인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 생성 방법은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클래스의 기본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이용하는 방법임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아무런 인자를 받지 않으며 실제 코드를 작성할 때는 단순히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타입의 변수를 선언하는 형태임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이렇게 생성된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img1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객체는 비어 있는 행렬임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img1.rows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img1.cols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img1. data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0(NULL)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저장됨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비어 있는 행렬을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 처리 함수의 입력으로 사용하거나 또는 비어 있는 행렬의 원소 값을 참조하려고 하면 에러가 발생하므로 주의해야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생성함과 동시에 원소 값 저장을 위한 메모리 공간을 할당하려면 다음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737716"/>
            <a:ext cx="1193800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2759" y="4974922"/>
            <a:ext cx="7459205" cy="1392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행렬의 생성과 초기화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행렬의 생성과 초기화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행 개수가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rows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열 개수가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cols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행렬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영상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생성함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생성자의 세 번째 인자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type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객체의 타입을 나타내는 매크로 상수를 전달함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영상의 크기 정보를 지정할 때 가로 크기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세로 크기 순서가 아니라 세로 크기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가로 크기 순서인 점을 주의하기 바람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코드에서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img2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img3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서로 크기는 같지만 타입이 다른 영상임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img2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unsigned char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사용하고 한 개의 채널이 있는 영상을 표현함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img3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객체는 타입이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CV_8UC3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이므로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unsigned char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사용하고 세 개의 채널이 있는 영상임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보통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CV_8UC1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영상에서 사용하고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CV_8UC3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트루컬러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영상에 사용함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590055"/>
            <a:ext cx="7010400" cy="723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행렬의 생성과 초기화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행렬의 생성과 초기화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행렬의 크기를 지정할 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Size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사용할 수도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Size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사각형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영상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가로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세로 크기를 표현하기 위해 사용하는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Size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보통 두 개의 인자를 받으며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가로 크기와 세로 크기 순서로 값을 지정함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2219253"/>
            <a:ext cx="7500938" cy="1126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4653869"/>
            <a:ext cx="7199745" cy="429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행렬의 생성과 초기화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행렬의 생성과 초기화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행렬의 크기와 타입을 지정하여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생성할 경우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행렬의 모든 원소는 흔히 쓰레기 값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(garbage value)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이라고 부르는 임의의 값으로 채워지게 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생성함과 동시에 모든 원소 값을 특정 값으로 초기화하여 사용하는 것이 안전함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정해진 크기와 타입의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생성하고 모든 원소 값을 초기화하려면 다음 형태의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사용함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3481247"/>
            <a:ext cx="7658100" cy="219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행렬의 생성과 초기화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행렬의 생성과 초기화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생성자들은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행렬의 크기와 타입을 지정하는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원소의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초깃값을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설정하는 인자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추가 되어 있음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초깃값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타입으로 사용된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Scalar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네 개의 실수 값을 저장할 수 있는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주로 영상의 픽셀 값을 표현하는 용도로 사용됨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7 Scalar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그레이스케일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영상의 픽셀 값을 표현할 때에는 하나의 멤버 변수만을 사용함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채널 컬러 영상의 픽셀 값을 표현할 때에는 세 개의 멤버 변수를 사용함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Scalar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이용하여 컬러 영상의 색상을 지정할 때에는 파란색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(B),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녹색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(G),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빨간색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(R)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색상 성분 순서로 값을 지정함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4345257"/>
            <a:ext cx="7442200" cy="58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행렬의 생성과 초기화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행렬의 생성과 초기화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새로운 행렬을 생성할 때 모든 원소 값을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초기화하는 경우가 많으며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이러한 경우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클래스의 행렬 원소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초깃값에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Scalar(0)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지정하면 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 원소가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초기화된 행렬을 생성하는 경우가 많기 때문에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이러한 용도의 함수를 별도로 제공함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모든 원소가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초기화된 행렬을 만드는 함수 이름은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Mat::zeros()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임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3429000"/>
            <a:ext cx="7802105" cy="2208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행렬의 생성과 초기화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행렬의 생성과 초기화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Mat::zeros()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새로 생성할 행렬의 크기와 타입 정보를 인자로 받음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Mat::zeros()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클래스의 정적 멤버 함수이기 때문에 실제 코드에서 사용할 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붙여서 사용해야 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Mat::zeros()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함수의 반환형인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MatExpr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행렬의 대수 연산을 표현하는 클래스이며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자동으로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클래스로 형 변환됨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Mat::zeros()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반환값은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타입의 변수에 할당할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초기화된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3×3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정수형 행렬을 생성하려면 다음과 같이 코드를 작성함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4075317"/>
            <a:ext cx="6542977" cy="368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행렬의 생성과 초기화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행렬의 생성과 초기화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행렬의 모든 원소가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초기화된 행렬을 생성하려면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Mat::ones()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 연산에서 자주 사용되는 단위 행렬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(identity matrix)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생성하려면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Mat::eye()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 할 수 있음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2795323"/>
            <a:ext cx="7744955" cy="2233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행렬의 생성과 초기화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행렬의 생성과 초기화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938" y="1931218"/>
            <a:ext cx="810577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행렬의 생성과 초기화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행렬의 생성과 초기화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Mat::ones()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Mat::eye()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생성하는 예제 코드임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모두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3×3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크기의 행렬이고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 원소는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float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앞에서 생성된 행렬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mat1, mat2, mat3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행렬 수식으로 표현하면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4" y="2161646"/>
            <a:ext cx="7043040" cy="642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3486607"/>
            <a:ext cx="7085013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기본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자료형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Point_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938" y="1873611"/>
            <a:ext cx="7584021" cy="2564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행렬의 생성과 초기화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행렬의 생성과 초기화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생성할 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 원소를 저장할 메모리 공간을 새로 할당하는 것이 아니라 기존에 이미 할당되어 있는 메모리 공간의 데이터를 행렬 원소 값으로 사용할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외부 메모리 공간을 활용하여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생성한다는 것은 자체적인 메모리 할당을 수행하지 않고 외부 메모리를 참조하는 방식이기 때문에 객체 생성이 빠르다는 장점이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이러한 용도의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형식은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7827" y="3395466"/>
            <a:ext cx="7188200" cy="314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행렬의 생성과 초기화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행렬의 생성과 초기화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외부 메모리 공간의 주소를 지정하는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이용하여 작은 크기의 행렬을 생성하는 예제 코드를 살펴보자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코드는 여섯 개의 원소를 갖는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float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배열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data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먼저 정의함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 배열을 행렬 원소로 사용하는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생성함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외부 배열을 행렬 원소 값으로 사용하고자 할 경우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외부 배열 크기와 생성할 행렬 원소 개수는 같아야 하고 서로 사용하는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같아야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코드에서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data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배열은 여섯 개의 원소를 가지고 있고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mat4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열이므로 원소가 여섯 개임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data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모두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float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앞과 같이 코드를 작성할 경우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mat4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data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배열의 처음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세 개의 원소로 채워짐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data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배열의 나머지 세 원소로 채워짐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083358"/>
            <a:ext cx="4256520" cy="749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행렬의 생성과 초기화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행렬의 생성과 초기화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코드에 의해 생성되는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mat4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행렬은 다음과 같은 형태를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외부 메모리 공간을 참조하여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생성할 경우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객체의 원소 값과 외부 메모리 공간의 데이터 값이 상호 공유된다는 점을 기억해야 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mat4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생성한 후 외부 메모리 공간의 값을 변경하면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mat4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행렬의 원소 값도 같이 변경됨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반대로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mat4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행렬의 원소 값을 변경하면 외부 메모리 공간의 값도 변경됨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이는 하나의 메모리 공간을 서로 공유하기 때문에 당연한 일이지만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소스 코드를 작성할 때에는 주의를 기울여야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동적 할당하여 만든 대용량 메모리도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클래스에서 참조하여 사용할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동적 할당한 메모리는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객체가 소멸될 때 자동으로 해제되지 않으므로 반드시 사용자가 직접 메모리를 해제해야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161646"/>
            <a:ext cx="24384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행렬의 생성과 초기화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행렬의 생성과 초기화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사용자가 지정한 원소 값을 이용하여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생성하는 방법 중에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Mat_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사용하는 방법도 종종 사용됨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Mat_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상속하여 만든 템플릿 클래스로서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Mat_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객체와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객체는 상호 변환이 가능함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Mat_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&lt;&lt;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연산자와 콤마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(,)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이용하여 간단하게 행렬 원소 값을 설정하는 인터페이스를 제공함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Mat_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만들어서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&lt;&lt;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연산자로 행렬 원소를 지정한 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객체로 변환하여 사용하기도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4293105"/>
            <a:ext cx="3327400" cy="119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행렬의 생성과 초기화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행렬의 생성과 초기화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예제 코드의 첫 번째 행에서 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mat5_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float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2×3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Mat_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템플릿 클래스로 정의되어 있어서 저장할 원소의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명시적으로 지정해야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번째 행에서는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&lt;&lt;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연산자와 콤마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(,)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이용하여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mat_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행렬의 전체 여섯 개의 원소 값을 차례대로 지정함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세 번째 행에서는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mat5_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행렬을 복사하여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타입의 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선언하였음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 결과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mat5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2×3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크기를 갖고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CV_32FC1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mat5_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행렬과 원소를 공유함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mat5_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변수를 사용하지 않는다면 앞에서 세 줄로 쓴 코드는 다음과 같이 한 줄로 간략하게 사용할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4895963"/>
            <a:ext cx="5799570" cy="36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행렬의 생성과 초기화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행렬의 생성과 초기화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이렇게 생성된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다음과 같은 형태의 행렬임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4.0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C++11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초기화 리스트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initializer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list)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이용한 행렬 초기화 방법을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사용할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수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Mat_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행렬 크기와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초깃값을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중괄호를 이용한 리스트 형태로 전달하는 방식임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다만 생성된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객체의 타입을 명시적으로 지정하기 위해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Mat_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형식으로 생성한 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타입으로 변경하는 것이 좋음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161646"/>
            <a:ext cx="2311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행렬의 생성과 초기화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행렬의 생성과 초기화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다음은 앞서 설명한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mat5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행렬과 같은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초깃값을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갖는 행렬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초기화 리스트 방법으로 생성하는 예제 코드임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비어 있는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 또는 이미 생성된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객체에 새로운 행렬을 할당하려면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Mat::create()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멤버 함수를 사용할 수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Mat::create()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멤버 함수의 원형은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413714"/>
            <a:ext cx="6071033" cy="346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1472" y="3717035"/>
            <a:ext cx="7875678" cy="2017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행렬의 생성과 초기화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행렬의 생성과 초기화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이미 행렬 데이터가 할당되어 있는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Mat::create()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호출할 경우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Mat::create()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함수의 인자로 지정한 행렬 크기와 타입이 기존 행렬과 모두 같으면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Mat::create()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별다른 동작을 하지 않고 그대로 함수를 종료함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반면에 새로 만들 행렬의 크기 또는 타입이 기존 행렬과 다른 경우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Mat::create()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일단 기존 메모리 공간을 해제한 후 새로운 행렬 데이터 저장을 위한 메모리 공간을 할당함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이미 생성되어 있는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타입의 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새로운 크기와 타입의 행렬을 할당하려면 다음과 같이 코드를 작성함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4" y="3889856"/>
            <a:ext cx="7271640" cy="71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행렬의 생성과 초기화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행렬의 생성과 초기화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Mat::create()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새로 만든 행렬의 원소 값을 초기화하는 기능이 없음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Mat::create()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이용하여 행렬을 생성한 후 행렬 전체 원소 값을 초기화하고 싶다면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제공하는 별도의 함수를 이용해야 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연산자 재정의 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setTo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멤버 함수를 이용하여 행렬 전체 원소 값을 한꺼번에 설정할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3371393"/>
            <a:ext cx="7839075" cy="3124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행렬의 생성과 초기화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행렬의 생성과 초기화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setTo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두 개의 인자를 가지고 있지만 두 번째 인자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mask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기본값을 가지고 있으므로 생략할 수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mask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인자를 생략하거나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mask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인자에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noArray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지정하면 행렬 전체 원소를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value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값으로 설정함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mask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인자는 영상의 특정 영역에 대해서만 원소 값을 설정하고 싶을 때 사용할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Mat::create()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이용하여 행렬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새로 생성하였으므로 이 두 행렬의 모든 원소 값을 일괄적으로 설정하는 예제 코드를 만들어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코드는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mat4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영상의 모든 픽셀을 파란색에 해당하는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Scalar(255, 0, 0)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설정함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모든 원소 값은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1.f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설정함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3947463"/>
            <a:ext cx="3005594" cy="688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기본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자료형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Point_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938" y="1873611"/>
            <a:ext cx="7961313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행렬의 생성과 초기화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행렬의 생성과 초기화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MatOp1()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실제로 실행되더라도 아무런 출력을 하지 않으며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다만 나중에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생성해야 할 경우에 참고할 수 있도록 예제 코드를 모아 놓은 것임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MatOp1()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함수에서 사용된 모든 변수는 지역 변수로 선언되었으므로 함수가 종료되면 자동으로 소멸됨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3083358"/>
            <a:ext cx="7767896" cy="3169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2.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행렬의 생성과 초기화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행렬의 생성과 초기화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9976" y="1873611"/>
            <a:ext cx="7939728" cy="4583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행렬의 복사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행렬의 복사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타입의 변수에 저장된 행렬 객체를 다른 행렬 객체에 대입하거나 복사하는 방법에 대해 알아보자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먼저 강아지 사진이 담겨 있는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dog.bmp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파일을 불러와서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타입의 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img1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저장하고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이를 이용하여 다양한 예제 코드를 만들어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객체에 저장된 영상 또는 행렬을 복사하는 가장 간단한 방법은 복사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또는 대입 연산자를 사용하는 방법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먼저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복사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이용하여 영상을 복사하는 예제 코드를 살펴보자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img1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변수에 저장된 강아지 영상을 복사하여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img2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영상을 생성하려면 다음과 같이 코드를 작성함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025751"/>
            <a:ext cx="3606800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4884075"/>
            <a:ext cx="5528108" cy="36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행렬의 복사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행렬의 복사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코드는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img1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같은 크기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같은 타입의 새로운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img2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생성하고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img1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픽셀 데이터를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img2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참조하도록 설정함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img1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img2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하나의 영상을 공유하는 서로 다른 이름의 변수 형태로 동작함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클래스의 복사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행렬의 원소 데이터를 공유하는 얕은 복사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(shallow copy)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수행함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클래스의 대입 연산자도 복사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마찬가지로 얕은 복사를 수행함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대입 연산자를 이용하여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img1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영상을 새로운 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img3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복사하려면 다음과 같이 코드를 작성함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4323395"/>
            <a:ext cx="5442383" cy="604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행렬의 복사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행렬의 복사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복사본 영상을 새로 생성할 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픽셀 데이터를 공유하는 것이 아니라 메모리 공간을 새로 할당하여 픽셀 데이터 전체를 복사하고 싶다면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Mat::clone()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copyTo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2737716"/>
            <a:ext cx="7415886" cy="2657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행렬의 복사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행렬의 복사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Mat::clone()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자기 자신과 동일한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완전히 새로 만들어서 반환함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copyTo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인자로 전달된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행렬에 자기 자신을 복사함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copyTo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호출한 행렬과 인자로 전달된 행렬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서로 크기와 타입이 같으면 원소 값 복사만 수행함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반면에 서로 크기 또는 타입이 다르면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copyTo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내부에서 행렬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새로 생성한 후 픽셀 값을 복사함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Mat::clone()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copyTo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사용하는 예제 코드를 살펴보자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dog.bmp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강아지 영상을 저장하고 있던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img1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Mat::clone()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copyTo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이용하여 새로운 영상에 복사하려면 다음과 같이 코드를 작성함</a:t>
            </a: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4581140"/>
            <a:ext cx="5461000" cy="149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행렬의 복사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행렬의 복사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코드에서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img4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img.clone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함수에 의해 반환되는 행렬 객체를 저장함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img5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일단 비어 있는 행렬 객체로 생성됨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copyTo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함수에 의해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img1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객체에 저장된 영상이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img5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객체로 복사됨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img4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img5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각각 픽셀 데이터를 저장할 메모리 공간을 따로 가지고 있고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img1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저장된 강아지 영상의 복사본을 저장함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Mat::clone()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copyTo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함수처럼 완전히 메모리 공간을 새로 할당하여 픽셀 값을 복사하는 형태의 복사를 깊은 복사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(deep copy)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라고 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행렬의 복사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행렬의 복사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복사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또는 대입 연산자를 이용하는 행렬의 얕은 복사와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Mat::clone()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copyTo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이용한 행렬의 깊은 복사 차이를 직관적으로 이해할 수 있는 예제 코드를 코드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3-8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나타냄</a:t>
            </a: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2680109"/>
            <a:ext cx="7814051" cy="387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행렬의 복사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행렬의 복사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816004"/>
            <a:ext cx="7915275" cy="2876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행렬의 복사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행렬의 복사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931218"/>
            <a:ext cx="8172450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기본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자료형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Point_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Point_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템플릿 클래스이기 때문에 실제로 사용할 때에는 어떤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좌표를 표현할 것인지를 명시해야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정수 좌표를 표현하려면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Point_&lt;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&gt;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사용해야 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Point_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사용할 때마다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명시하는 것이 다소 번거로울 수 있어서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자주 사용하는 자료형에 대하여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Point_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이름을 재정의하여 제공함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정수형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점의 좌표를 표현하려면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Point2i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사용함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float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사용하려면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Point2f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사용함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정수형 좌표를 표현하는 경우가 많기 때문에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Point2i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좀 더 일반적인 이름인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Point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클래스로 다시 재정의함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소스 코드에서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Point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정수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좌표계에서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좌표를 표현하는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자료형이라고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생각하면 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행렬의 복사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행렬의 복사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MatOp2()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함수에서는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img1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영상만 노란색으로 설정하였지만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3-3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보면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img1, img2, img3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영상이 모두 노란색으로 바뀐 것을 확인할 수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img2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img3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img1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픽셀 데이터를 공유하기 때문에 나타난 결과임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반면에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img4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img5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영상은 깊은 복사를 수행하였기 때문에 강아지 영상을 그대로 간직하고 있음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3.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행렬의 복사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행렬의 복사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193121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3-3 </a:t>
            </a:r>
            <a:r>
              <a:rPr lang="ko-KR" altLang="en-US" sz="1600" b="1" dirty="0" smtClean="0"/>
              <a:t>행렬의 다양한 복사 방법 예제 실행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276860"/>
            <a:ext cx="5888951" cy="4351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4.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부분 행렬 추출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부분 행렬 추출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클래스로 정의된 행렬에서 특정 사각형 영역의 부분 행렬을 추출하고 싶을 때에는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클래스에 정의된 괄호 연산자 재정의를 사용함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주로 사용되는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괄호 연산자 재정의 함수 원형은 다음과 같음</a:t>
            </a: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3888" y="2795323"/>
            <a:ext cx="7833423" cy="1990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4.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부분 행렬 추출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부분 행렬 추출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예제 코드는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cat.bmp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파일에 저장된 고양이 영상을 불러와서 고양이 얼굴 주변의 부분 영상을 추출하는 예제 코드임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예제 코드의 첫 번째 행에서는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cat.bmp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고양이 영상을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채널 컬러 영상 형태로 불러와서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img1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변수에 저장함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번째 행에서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img1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변수 이름 바로 뒤에 괄호를 붙여서 사용하였는데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부분이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클래스의 괄호 연산자 재정의로 동작함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img1(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Rect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(220, 120, 340, 240))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img1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(220, 120)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좌표부터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340×240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크기만큼의 사각형 부분 영상을 추출하는 코드임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추출한 부분 영상은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img2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변수에 저장함</a:t>
            </a:r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392074"/>
            <a:ext cx="5143500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4.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부분 행렬 추출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부분 행렬 추출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img1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img2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영상을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imshow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사용하여 화면에 출력하면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3-4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같이 나타남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img2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창에 나타난 부분 영상의 가로 크기는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340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픽셀이고 세로 크기는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240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픽셀임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795323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3-4 </a:t>
            </a:r>
            <a:r>
              <a:rPr lang="ko-KR" altLang="en-US" sz="1600" b="1" dirty="0" smtClean="0"/>
              <a:t>부분 영상 추출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7038" y="3140965"/>
            <a:ext cx="6650098" cy="34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4.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부분 행렬 추출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부분 행렬 추출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부분 영상을 추출할 때 주의할 점은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클래스의 괄호 연산자를 이용하여 얻은 부분 영상이 독립된 메모리 공간을 확보하여 복사하는 깊은 복사가 아니라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픽셀 데이터를 공유하는 얕은 복사 형식이라는 점임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부분 영상을 추출한 후 부분 영상의 픽셀 값을 변경하면 추출한 부분 영상뿐만 아니라 원본 영상의 픽셀 값도 함께 변경됨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부분 영상 추출 시 픽셀 데이터를 공유한다는 특성을 이용하면 입력 영상의 일부분에만 특정한 영상 처리를 수행할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아직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라이브러리를 이용한 영상 처리 기법에 대해 설명할 단계는 아니지만 간단하게 테스트해 볼 수 있는 기법 중에 영상의 반전이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영상의 반전은 밝은 픽셀은 어둡게 만들고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어두운 픽셀은 밝게 변화시키는 밝기 변환 기법임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채널 컬러 영상의 경우에는 각각의 색상 성분에 대해 반전을 수행함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영상의 반전은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타입의 변수 앞에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~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연산자를 붙이는 방식으로 쉽게 적용할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4.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부분 행렬 추출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부분 행렬 추출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앞서 구한 부분 영상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img2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반전시키려면 다음과 같이 코드를 작성함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img2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 전체가 반전이 되었고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더불어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img1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영상에서 고양이 얼굴 주변의 부분 영상만 반전되어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나타나는 것을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확인할 수 있음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161646"/>
            <a:ext cx="1612900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597117" y="3140965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3-5 </a:t>
            </a:r>
            <a:r>
              <a:rPr lang="ko-KR" altLang="en-US" sz="1600" b="1" dirty="0" smtClean="0"/>
              <a:t>부분 영상 추출 후 영상 반전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7117" y="3464562"/>
            <a:ext cx="5332196" cy="3017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4.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부분 행렬 추출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부분 행렬 추출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클래스의 부분 영상 참조 기능은 입력 영상에 사각형 모양의 관심 영역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(ROI, Region Of Interest)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설정하는 용도로 사용할 수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ROI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영상의 전체 영역 중에서 특정 영역에 대해서만 영상 처리를 수행할 때 설정하는 영역을 의미함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사각형이 아닌 임의의 모양의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ROI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설정하고 싶은 경우에는 마스크 연산을 응용함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독립된 메모리 영역을 확보하여 부분 영상을 추출하고자 한다면 괄호 연산자 뒤에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Mat::clone()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함께 사용해야 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클래스의 괄호 연산자 재정의 함수를 사용한 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바로 뒤에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.clone()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코드를 붙여서 사용하면 독립된 복사본의 부분 영상을 만들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이처럼 코드를 작성하면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img1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img3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영상은 서로 다른 메모리 공간을 사용함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추후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img3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영상의 픽셀 값을 변경해도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img1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영상은 변경되지 않음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4523533"/>
            <a:ext cx="5813858" cy="364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4.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부분 행렬 추출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부분 행렬 추출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추후 영상에서 부분 영상을 추출하거나 일부 영역에 대해 영상 처리를 적용할 경우에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MatOp3()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함수에 나열된 예제 코드를 참고하기 바람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3435" y="2505676"/>
            <a:ext cx="7906269" cy="2709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4.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부분 행렬 추출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부분 행렬 추출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938" y="1873611"/>
            <a:ext cx="7990353" cy="3616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기본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자료형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클래스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Point_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클래스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Point_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사용하는 코드 작성 방법에 대해 알아보자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정수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좌표계에서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점의 좌표를 표현하려면 다음과 같이 코드를 작성할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Point_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다양한 연산자에 대해 연산자 재정의가 되어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다음과 같은 코드를 이용하여 좌표 연산을 수행할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오른쪽에 주석으로 표시된 부분은 연산에 의해 생성되는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Point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객체의 좌표를 나타냄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Point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객체끼리 덧셈 연산을 하면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좌표와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좌표를 각각 더하여 새로운 좌표를 생성함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507288"/>
            <a:ext cx="4365447" cy="95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366" y="4120284"/>
            <a:ext cx="4987925" cy="139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4.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부분 행렬 추출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부분 행렬 추출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행렬에서 특정 범위의 행 또는 열을 부분 행렬로 추출하고자 할 때에는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rowRange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colRange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사용할 수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rowRange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지정한 범위의 행으로 구성된 행렬을 반환함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colRange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지정한 범위의 열로 구성된 행렬을 반환함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 또는 열의 범위는 두 개의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값으로 지정할 수도 있고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Range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객체를 이용하여 지정할 수 있음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45" y="3774642"/>
            <a:ext cx="7852030" cy="2173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4.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부분 행렬 추출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부분 행렬 추출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873611"/>
            <a:ext cx="8050730" cy="2087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4.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부분 행렬 추출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부분 행렬 추출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행렬로부터 하나의 행 또는 열을 추출하여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행짜리 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열짜리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행렬을 만들고자 할 때에는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Mat::row()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col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rowRange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(), Mat::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colRange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(), Mat::row(), Mat::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col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함수들은 모두 부분 행렬을 얕은 복사 형태로 반환함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메모리를 따로 할당하여 행렬 원소를 복사하는 깊은 복사를 수행하려면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Mat::clone()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함수와 함께 사용해야 함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2449681"/>
            <a:ext cx="7681422" cy="1656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5.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행렬의 원소 값 참조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행렬의 원소 값 참조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라이브러리는 다양한 영상 처리에 필요한 기능을 구현한 클래스와 함수를 제공함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제공하는 클래스와 함수만 잘 조합하여 사용해도 웬만한 영상 처리 시스템은 충분히 구축할 수 있음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제공하는 기능 외에 사용자가 직접 자신만의 알고리즘을 구현하여 적용해야 하는 경우도 자주 발생함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이때 필요한 기능이 영상의 픽셀 값을 참조하는 기능임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클래스에 저장된 행렬 원소 값을 참조하고 값을 변경할 수 있는 다양한 인터페이스를 제공함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5.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행렬의 원소 값 참조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Mat::at( )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함수 사용 방법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제공하는 가장 직관적인 행렬 원소 접근 방법은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Mat::at()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멤버 함수를 사용하는 방법임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Mat::at()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보통 행과 열을 나타내는 두 개의 정수를 인자로 받아 해당 위치의 행렬 원소 값을 참조 형식으로 반환함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Mat::at()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템플릿을 사용하는 템플릿 함수로서 여러 가지 형태로 재정의가 되어 있으며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주로 사용하는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Mat::at()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형식은 다음과 같음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3" y="3659428"/>
            <a:ext cx="7644486" cy="1430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5.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행렬의 원소 값 참조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Mat::at( )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함수 사용 방법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Mat::at()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템플릿 함수로 정의되어 있기 때문에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Mat::at()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사용할 때에는 행렬 원소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명시적으로 지정해야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행렬의 타입이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CV_8UC1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uchar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지정하고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CV_32FC1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타입의 행렬이라면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float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지정해야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CV_8UC3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타입을 사용하는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채널 컬러 영상이라면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정의한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Vec3b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명시해서 사용함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 Mat::at()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함수의 첫 번째 인자는 참조할 원소의 행 번호이고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(x, y)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좌표계에서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좌표에 해당함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Mat::at()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함수의 두 번째 인자에는 참조하려는 원소의 열 번호를 전달함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타입의 변수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img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그레이스케일 영상이 저장되어 있을 경우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(x, y)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좌표 픽셀 값을 참조하려면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img.at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&lt;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uchar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&gt;(y, x)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형태로 코드를 작성해야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Mat::at()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함수로 전달된 인자의 좌표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(x, y)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행렬 크기를 벗어날 경우에는 에러가 발생하므로 주의해야 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5.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행렬의 원소 값 참조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Mat::at( )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함수 사용 방법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Mat::at()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사용하여 행렬의 원소 값을 참조하는 방법을 예제 코드와 함께 알아보자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모든 원소 값이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초기화된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CV_8UC1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타입의 행렬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정의하고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행렬의 모든 원소 값을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만큼 증가시키는 예제 코드를 살펴보자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852930"/>
            <a:ext cx="4413683" cy="1229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973" y="4120284"/>
            <a:ext cx="3430381" cy="916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5.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행렬의 원소 값 참조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Mat::at( )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함수 사용 방법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예제 코드에서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초기화된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3×4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 원소는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uchar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Mat::at()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사용할 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&lt;&gt;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괄호 안에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uchar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명시함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코드에서 바깥쪽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for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반복문은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행렬의 전체 행에 대한 반복임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j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각 행의 번호를 나타냄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안쪽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for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반복문은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j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번째 행의 전체 열에 대한 반복임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각 열의 번호를 나타냄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for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반복문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안에서는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Mat::at()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이용하여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j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번째 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번째 열의 원소를 참조하고 그 값을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만큼 증가시킴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Mat::at()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함수가 행렬 원소를 참조로 반환하기 때문에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Mat::at()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반환값을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변경하면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 원소 값도 함께 변경됨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5.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행렬의 원소 값 참조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Mat::at( )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함수 사용 방법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3-6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uchar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3×4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나타냄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행렬에서 특정 원소의 위치를 나타낼 때 행과 열 번호를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기반으로 표현하기 때문에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행렬에서 맨 첫 번째 원소는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mat1.at&lt;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uchar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&gt;(0, 0)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형태로 참조한다는 점을 기억하기 바람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3086245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3-6 Mat::at( ) </a:t>
            </a:r>
            <a:r>
              <a:rPr lang="ko-KR" altLang="en-US" sz="1600" b="1" dirty="0" smtClean="0"/>
              <a:t>함수의 동작 방식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3369895"/>
            <a:ext cx="4089183" cy="3219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5.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행렬의 원소 값 참조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Mat::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ptr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( )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함수 사용 방법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ptr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행렬에서 특정 행의 첫 번째 원소 주소를 반환함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ptr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여러 가지 형식으로 재정의되어 있지만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가장 널리 사용하는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ptr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형식은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ptr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인자로 전달된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번째 행의 시작 주소를 반환함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ptr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Mat::at()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함수와 마찬가지로 템플릿으로 정의되어 있기 때문에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ptr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사용할 때 행렬 원소의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명시적으로 지정해야 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Mat::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ptr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지정한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자료형의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포인터를 반환하며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포인터를 이용하여 지정한 행의 원소에 접근할 수 있음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2795323"/>
            <a:ext cx="7644486" cy="1447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1958</TotalTime>
  <Words>10113</Words>
  <Application>Microsoft Office PowerPoint</Application>
  <PresentationFormat>화면 슬라이드 쇼(4:3)</PresentationFormat>
  <Paragraphs>1037</Paragraphs>
  <Slides>171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171</vt:i4>
      </vt:variant>
    </vt:vector>
  </HeadingPairs>
  <TitlesOfParts>
    <vt:vector size="181" baseType="lpstr">
      <vt:lpstr>KoPub돋움체_Pro Bold</vt:lpstr>
      <vt:lpstr>KoPub돋움체_Pro Light</vt:lpstr>
      <vt:lpstr>KoPub돋움체_Pro Medium</vt:lpstr>
      <vt:lpstr>맑은 고딕</vt:lpstr>
      <vt:lpstr>Arial</vt:lpstr>
      <vt:lpstr>Calibri</vt:lpstr>
      <vt:lpstr>Verdana</vt:lpstr>
      <vt:lpstr>Wingdings</vt:lpstr>
      <vt:lpstr>1_Office Theme</vt:lpstr>
      <vt:lpstr>2_Office Theme</vt:lpstr>
      <vt:lpstr>CHAPTER 03</vt:lpstr>
      <vt:lpstr>PowerPoint 프레젠테이션</vt:lpstr>
      <vt:lpstr>3.1 기본 자료형 클래스</vt:lpstr>
      <vt:lpstr>1. 기본 자료형 클래스</vt:lpstr>
      <vt:lpstr>1. 기본 자료형 클래스</vt:lpstr>
      <vt:lpstr>1. 기본 자료형 클래스</vt:lpstr>
      <vt:lpstr>1. 기본 자료형 클래스</vt:lpstr>
      <vt:lpstr>1. 기본 자료형 클래스</vt:lpstr>
      <vt:lpstr>1. 기본 자료형 클래스</vt:lpstr>
      <vt:lpstr>1. 기본 자료형 클래스</vt:lpstr>
      <vt:lpstr>1. 기본 자료형 클래스</vt:lpstr>
      <vt:lpstr>1. 기본 자료형 클래스</vt:lpstr>
      <vt:lpstr>1. 기본 자료형 클래스</vt:lpstr>
      <vt:lpstr>1. 기본 자료형 클래스</vt:lpstr>
      <vt:lpstr>1. 기본 자료형 클래스</vt:lpstr>
      <vt:lpstr>1. 기본 자료형 클래스</vt:lpstr>
      <vt:lpstr>1. 기본 자료형 클래스</vt:lpstr>
      <vt:lpstr>1. 기본 자료형 클래스</vt:lpstr>
      <vt:lpstr>1. 기본 자료형 클래스</vt:lpstr>
      <vt:lpstr>1. 기본 자료형 클래스</vt:lpstr>
      <vt:lpstr>1. 기본 자료형 클래스</vt:lpstr>
      <vt:lpstr>1. 기본 자료형 클래스</vt:lpstr>
      <vt:lpstr>1. 기본 자료형 클래스</vt:lpstr>
      <vt:lpstr>1. 기본 자료형 클래스</vt:lpstr>
      <vt:lpstr>1. 기본 자료형 클래스</vt:lpstr>
      <vt:lpstr>1. 기본 자료형 클래스</vt:lpstr>
      <vt:lpstr>1. 기본 자료형 클래스</vt:lpstr>
      <vt:lpstr>1. 기본 자료형 클래스</vt:lpstr>
      <vt:lpstr>1. 기본 자료형 클래스</vt:lpstr>
      <vt:lpstr>1. 기본 자료형 클래스</vt:lpstr>
      <vt:lpstr>1. 기본 자료형 클래스</vt:lpstr>
      <vt:lpstr>1. 기본 자료형 클래스</vt:lpstr>
      <vt:lpstr>1. 기본 자료형 클래스</vt:lpstr>
      <vt:lpstr>1. 기본 자료형 클래스</vt:lpstr>
      <vt:lpstr>1. 기본 자료형 클래스</vt:lpstr>
      <vt:lpstr>1. 기본 자료형 클래스</vt:lpstr>
      <vt:lpstr>1. 기본 자료형 클래스</vt:lpstr>
      <vt:lpstr>1. 기본 자료형 클래스</vt:lpstr>
      <vt:lpstr>1. 기본 자료형 클래스</vt:lpstr>
      <vt:lpstr>3.2 Mat 클래스</vt:lpstr>
      <vt:lpstr>1. Mat 클래스</vt:lpstr>
      <vt:lpstr>1. Mat 클래스</vt:lpstr>
      <vt:lpstr>1. Mat 클래스</vt:lpstr>
      <vt:lpstr>1. Mat 클래스</vt:lpstr>
      <vt:lpstr>1. Mat 클래스</vt:lpstr>
      <vt:lpstr>1. Mat 클래스</vt:lpstr>
      <vt:lpstr>1. Mat 클래스</vt:lpstr>
      <vt:lpstr>1. Mat 클래스</vt:lpstr>
      <vt:lpstr>1. Mat 클래스</vt:lpstr>
      <vt:lpstr>2. 행렬의 생성과 초기화</vt:lpstr>
      <vt:lpstr>2. 행렬의 생성과 초기화</vt:lpstr>
      <vt:lpstr>2. 행렬의 생성과 초기화</vt:lpstr>
      <vt:lpstr>2. 행렬의 생성과 초기화</vt:lpstr>
      <vt:lpstr>2. 행렬의 생성과 초기화</vt:lpstr>
      <vt:lpstr>2. 행렬의 생성과 초기화</vt:lpstr>
      <vt:lpstr>2. 행렬의 생성과 초기화</vt:lpstr>
      <vt:lpstr>2. 행렬의 생성과 초기화</vt:lpstr>
      <vt:lpstr>2. 행렬의 생성과 초기화</vt:lpstr>
      <vt:lpstr>2. 행렬의 생성과 초기화</vt:lpstr>
      <vt:lpstr>2. 행렬의 생성과 초기화</vt:lpstr>
      <vt:lpstr>2. 행렬의 생성과 초기화</vt:lpstr>
      <vt:lpstr>2. 행렬의 생성과 초기화</vt:lpstr>
      <vt:lpstr>2. 행렬의 생성과 초기화</vt:lpstr>
      <vt:lpstr>2. 행렬의 생성과 초기화</vt:lpstr>
      <vt:lpstr>2. 행렬의 생성과 초기화</vt:lpstr>
      <vt:lpstr>2. 행렬의 생성과 초기화</vt:lpstr>
      <vt:lpstr>2. 행렬의 생성과 초기화</vt:lpstr>
      <vt:lpstr>2. 행렬의 생성과 초기화</vt:lpstr>
      <vt:lpstr>2. 행렬의 생성과 초기화</vt:lpstr>
      <vt:lpstr>2. 행렬의 생성과 초기화</vt:lpstr>
      <vt:lpstr>2. 행렬의 생성과 초기화</vt:lpstr>
      <vt:lpstr>3. 행렬의 복사</vt:lpstr>
      <vt:lpstr>3. 행렬의 복사</vt:lpstr>
      <vt:lpstr>3. 행렬의 복사</vt:lpstr>
      <vt:lpstr>3. 행렬의 복사</vt:lpstr>
      <vt:lpstr>3. 행렬의 복사</vt:lpstr>
      <vt:lpstr>3. 행렬의 복사</vt:lpstr>
      <vt:lpstr>3. 행렬의 복사</vt:lpstr>
      <vt:lpstr>3. 행렬의 복사</vt:lpstr>
      <vt:lpstr>3. 행렬의 복사</vt:lpstr>
      <vt:lpstr>3. 행렬의 복사</vt:lpstr>
      <vt:lpstr>4. 부분 행렬 추출</vt:lpstr>
      <vt:lpstr>4. 부분 행렬 추출</vt:lpstr>
      <vt:lpstr>4. 부분 행렬 추출</vt:lpstr>
      <vt:lpstr>4. 부분 행렬 추출</vt:lpstr>
      <vt:lpstr>4. 부분 행렬 추출</vt:lpstr>
      <vt:lpstr>4. 부분 행렬 추출</vt:lpstr>
      <vt:lpstr>4. 부분 행렬 추출</vt:lpstr>
      <vt:lpstr>4. 부분 행렬 추출</vt:lpstr>
      <vt:lpstr>4. 부분 행렬 추출</vt:lpstr>
      <vt:lpstr>4. 부분 행렬 추출</vt:lpstr>
      <vt:lpstr>4. 부분 행렬 추출</vt:lpstr>
      <vt:lpstr>5. 행렬의 원소 값 참조</vt:lpstr>
      <vt:lpstr>5. 행렬의 원소 값 참조</vt:lpstr>
      <vt:lpstr>5. 행렬의 원소 값 참조</vt:lpstr>
      <vt:lpstr>5. 행렬의 원소 값 참조</vt:lpstr>
      <vt:lpstr>5. 행렬의 원소 값 참조</vt:lpstr>
      <vt:lpstr>5. 행렬의 원소 값 참조</vt:lpstr>
      <vt:lpstr>5. 행렬의 원소 값 참조</vt:lpstr>
      <vt:lpstr>5. 행렬의 원소 값 참조</vt:lpstr>
      <vt:lpstr>5. 행렬의 원소 값 참조</vt:lpstr>
      <vt:lpstr>5. 행렬의 원소 값 참조</vt:lpstr>
      <vt:lpstr>5. 행렬의 원소 값 참조</vt:lpstr>
      <vt:lpstr>5. 행렬의 원소 값 참조</vt:lpstr>
      <vt:lpstr>5. 행렬의 원소 값 참조</vt:lpstr>
      <vt:lpstr>5. 행렬의 원소 값 참조</vt:lpstr>
      <vt:lpstr>5. 행렬의 원소 값 참조</vt:lpstr>
      <vt:lpstr>5. 행렬의 원소 값 참조</vt:lpstr>
      <vt:lpstr>6. 행렬 정보 참조하기</vt:lpstr>
      <vt:lpstr>6. 행렬 정보 참조하기</vt:lpstr>
      <vt:lpstr>6. 행렬 정보 참조하기</vt:lpstr>
      <vt:lpstr>6. 행렬 정보 참조하기</vt:lpstr>
      <vt:lpstr>6. 행렬 정보 참조하기</vt:lpstr>
      <vt:lpstr>6. 행렬 정보 참조하기</vt:lpstr>
      <vt:lpstr>6. 행렬 정보 참조하기</vt:lpstr>
      <vt:lpstr>6. 행렬 정보 참조하기</vt:lpstr>
      <vt:lpstr>6. 행렬 정보 참조하기</vt:lpstr>
      <vt:lpstr>6. 행렬 정보 참조하기</vt:lpstr>
      <vt:lpstr>7. 행렬 연산</vt:lpstr>
      <vt:lpstr>7. 행렬 연산</vt:lpstr>
      <vt:lpstr>7. 행렬 연산</vt:lpstr>
      <vt:lpstr>7. 행렬 연산</vt:lpstr>
      <vt:lpstr>7. 행렬 연산</vt:lpstr>
      <vt:lpstr>7. 행렬 연산</vt:lpstr>
      <vt:lpstr>7. 행렬 연산</vt:lpstr>
      <vt:lpstr>7. 행렬 연산</vt:lpstr>
      <vt:lpstr>7. 행렬 연산</vt:lpstr>
      <vt:lpstr>7. 행렬 연산</vt:lpstr>
      <vt:lpstr>7. 행렬 연산</vt:lpstr>
      <vt:lpstr>7. 행렬 연산</vt:lpstr>
      <vt:lpstr>7. 행렬 연산</vt:lpstr>
      <vt:lpstr>8. 크기 및 타입 변환 함수</vt:lpstr>
      <vt:lpstr>8. 크기 및 타입 변환 함수</vt:lpstr>
      <vt:lpstr>8. 크기 및 타입 변환 함수</vt:lpstr>
      <vt:lpstr>8. 크기 및 타입 변환 함수</vt:lpstr>
      <vt:lpstr>8. 크기 및 타입 변환 함수</vt:lpstr>
      <vt:lpstr>8. 크기 및 타입 변환 함수</vt:lpstr>
      <vt:lpstr>8. 크기 및 타입 변환 함수</vt:lpstr>
      <vt:lpstr>8. 크기 및 타입 변환 함수</vt:lpstr>
      <vt:lpstr>8. 크기 및 타입 변환 함수</vt:lpstr>
      <vt:lpstr>8. 크기 및 타입 변환 함수</vt:lpstr>
      <vt:lpstr>8. 크기 및 타입 변환 함수</vt:lpstr>
      <vt:lpstr>8. 크기 및 타입 변환 함수</vt:lpstr>
      <vt:lpstr>3.3 Vec과 Scalar 클래스</vt:lpstr>
      <vt:lpstr>1. Vec 클래스</vt:lpstr>
      <vt:lpstr>1. Vec 클래스</vt:lpstr>
      <vt:lpstr>1. Vec 클래스</vt:lpstr>
      <vt:lpstr>1. Vec 클래스</vt:lpstr>
      <vt:lpstr>1. Vec 클래스</vt:lpstr>
      <vt:lpstr>1. Vec 클래스</vt:lpstr>
      <vt:lpstr>1. Vec 클래스</vt:lpstr>
      <vt:lpstr>1. Vec 클래스</vt:lpstr>
      <vt:lpstr>1. Vec 클래스</vt:lpstr>
      <vt:lpstr>1. Vec 클래스</vt:lpstr>
      <vt:lpstr>1. Vec 클래스</vt:lpstr>
      <vt:lpstr>2. Scalar 클래스</vt:lpstr>
      <vt:lpstr>2. Scalar 클래스</vt:lpstr>
      <vt:lpstr>2. Scalar 클래스</vt:lpstr>
      <vt:lpstr>2. Scalar 클래스</vt:lpstr>
      <vt:lpstr>2. Scalar 클래스</vt:lpstr>
      <vt:lpstr>2. Scalar 클래스</vt:lpstr>
      <vt:lpstr>2. Scalar 클래스</vt:lpstr>
      <vt:lpstr>2. Scalar 클래스</vt:lpstr>
      <vt:lpstr>3.4 InputArray와 OutputArray 클래스</vt:lpstr>
      <vt:lpstr>1. InputArray 클래스</vt:lpstr>
      <vt:lpstr>1. InputArray 클래스</vt:lpstr>
      <vt:lpstr>1. InputArray 클래스</vt:lpstr>
      <vt:lpstr>1. InputArray 클래스</vt:lpstr>
      <vt:lpstr>1. InputArray 클래스</vt:lpstr>
      <vt:lpstr>2. OutputArray 클래스</vt:lpstr>
      <vt:lpstr>2. OutputArray 클래스</vt:lpstr>
    </vt:vector>
  </TitlesOfParts>
  <Company>The National Academies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an younkyoung</cp:lastModifiedBy>
  <cp:revision>281</cp:revision>
  <cp:lastPrinted>2016-08-10T06:58:55Z</cp:lastPrinted>
  <dcterms:created xsi:type="dcterms:W3CDTF">2013-04-05T19:58:06Z</dcterms:created>
  <dcterms:modified xsi:type="dcterms:W3CDTF">2019-04-30T06:23:19Z</dcterms:modified>
</cp:coreProperties>
</file>